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0"/>
  </p:notesMasterIdLst>
  <p:sldIdLst>
    <p:sldId id="257" r:id="rId4"/>
    <p:sldId id="269" r:id="rId5"/>
    <p:sldId id="258" r:id="rId6"/>
    <p:sldId id="267" r:id="rId7"/>
    <p:sldId id="268" r:id="rId8"/>
    <p:sldId id="270" r:id="rId9"/>
  </p:sldIdLst>
  <p:sldSz cx="9144000" cy="6858000" type="screen4x3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iddels stil 2 - aks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 autoAdjust="0"/>
  </p:normalViewPr>
  <p:slideViewPr>
    <p:cSldViewPr snapToGrid="0" snapToObjects="1">
      <p:cViewPr varScale="1">
        <p:scale>
          <a:sx n="102" d="100"/>
          <a:sy n="102" d="100"/>
        </p:scale>
        <p:origin x="-754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349DB-C131-D34A-AE1F-86843950E165}" type="datetimeFigureOut">
              <a:rPr lang="nn-NO" smtClean="0"/>
              <a:pPr/>
              <a:t>17.02.2016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86818-AE3D-6A40-8D16-BF6E3C74B3A6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xmlns="" val="2711489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n-NO" dirty="0" smtClean="0"/>
              <a:t>Visjonen</a:t>
            </a:r>
            <a:r>
              <a:rPr lang="nn-NO" baseline="0" dirty="0" smtClean="0"/>
              <a:t> bør alltid være på side 2. Og så bør </a:t>
            </a:r>
            <a:r>
              <a:rPr lang="nn-NO" baseline="0" dirty="0" err="1" smtClean="0"/>
              <a:t>dere</a:t>
            </a:r>
            <a:r>
              <a:rPr lang="nn-NO" baseline="0" dirty="0" smtClean="0"/>
              <a:t> si </a:t>
            </a:r>
            <a:r>
              <a:rPr lang="nn-NO" baseline="0" dirty="0" err="1" smtClean="0"/>
              <a:t>forretningsidèen</a:t>
            </a:r>
            <a:r>
              <a:rPr lang="nn-NO" baseline="0" dirty="0" smtClean="0"/>
              <a:t> som er : </a:t>
            </a:r>
            <a:r>
              <a:rPr lang="nn-NO" b="1" i="0" baseline="0" dirty="0" smtClean="0"/>
              <a:t>”Vi vil at barna skal bli trygge på seg </a:t>
            </a:r>
            <a:r>
              <a:rPr lang="nn-NO" b="1" i="0" baseline="0" dirty="0" err="1" smtClean="0"/>
              <a:t>selv</a:t>
            </a:r>
            <a:r>
              <a:rPr lang="nn-NO" b="1" i="0" baseline="0" dirty="0" smtClean="0"/>
              <a:t> gjennom fokus på bevegelsesglede, sundt </a:t>
            </a:r>
            <a:r>
              <a:rPr lang="nn-NO" b="1" i="0" baseline="0" dirty="0" err="1" smtClean="0"/>
              <a:t>kosthold</a:t>
            </a:r>
            <a:r>
              <a:rPr lang="nn-NO" b="1" i="0" baseline="0" dirty="0" smtClean="0"/>
              <a:t> og gode </a:t>
            </a:r>
            <a:r>
              <a:rPr lang="nn-NO" b="1" i="0" baseline="0" dirty="0" err="1" smtClean="0"/>
              <a:t>holdninger</a:t>
            </a:r>
            <a:r>
              <a:rPr lang="nn-NO" b="1" i="0" baseline="0" dirty="0" smtClean="0"/>
              <a:t>”</a:t>
            </a:r>
            <a:endParaRPr lang="nn-NO" b="1" i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86818-AE3D-6A40-8D16-BF6E3C74B3A6}" type="slidenum">
              <a:rPr lang="nn-NO" smtClean="0"/>
              <a:pPr/>
              <a:t>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xmlns="" val="122888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52262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81465"/>
            <a:ext cx="7772400" cy="1470025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5180529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DE014-C218-C845-A9E5-27C327E86D3F}" type="datetimeFigureOut">
              <a:rPr lang="nb-NO" smtClean="0"/>
              <a:pPr/>
              <a:t>17.02.2016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44AAA3-CC0B-5E4A-8CD5-0B8CB9D6076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394815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3196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3779779"/>
            <a:ext cx="8229600" cy="11059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DE014-C218-C845-A9E5-27C327E86D3F}" type="datetimeFigureOut">
              <a:rPr lang="nb-NO" smtClean="0"/>
              <a:pPr/>
              <a:t>17.02.2016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44AAA3-CC0B-5E4A-8CD5-0B8CB9D6076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898320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529748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DE014-C218-C845-A9E5-27C327E86D3F}" type="datetimeFigureOut">
              <a:rPr lang="nb-NO" smtClean="0"/>
              <a:pPr/>
              <a:t>17.02.2016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44AAA3-CC0B-5E4A-8CD5-0B8CB9D6076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621799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2229120"/>
            <a:ext cx="4038600" cy="389704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DE014-C218-C845-A9E5-27C327E86D3F}" type="datetimeFigureOut">
              <a:rPr lang="nb-NO" smtClean="0"/>
              <a:pPr/>
              <a:t>17.02.2016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44AAA3-CC0B-5E4A-8CD5-0B8CB9D6076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439475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233863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3335039"/>
            <a:ext cx="4040188" cy="259200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DE014-C218-C845-A9E5-27C327E86D3F}" type="datetimeFigureOut">
              <a:rPr lang="nb-NO" smtClean="0"/>
              <a:pPr/>
              <a:t>17.02.2016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44AAA3-CC0B-5E4A-8CD5-0B8CB9D6076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542120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DE014-C218-C845-A9E5-27C327E86D3F}" type="datetimeFigureOut">
              <a:rPr lang="nb-NO" smtClean="0"/>
              <a:pPr/>
              <a:t>17.02.2016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44AAA3-CC0B-5E4A-8CD5-0B8CB9D6076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824607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DE014-C218-C845-A9E5-27C327E86D3F}" type="datetimeFigureOut">
              <a:rPr lang="nb-NO" smtClean="0"/>
              <a:pPr/>
              <a:t>17.02.2016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44AAA3-CC0B-5E4A-8CD5-0B8CB9D6076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490534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3918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5391850" cy="42586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DE014-C218-C845-A9E5-27C327E86D3F}" type="datetimeFigureOut">
              <a:rPr lang="nb-NO" smtClean="0"/>
              <a:pPr/>
              <a:t>17.02.2016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44AAA3-CC0B-5E4A-8CD5-0B8CB9D6076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298444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57200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5486400" cy="507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DE014-C218-C845-A9E5-27C327E86D3F}" type="datetimeFigureOut">
              <a:rPr lang="nb-NO" smtClean="0"/>
              <a:pPr/>
              <a:t>17.02.2016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44AAA3-CC0B-5E4A-8CD5-0B8CB9D6076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520238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5752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685390-1A62-8848-AFB0-9BD65CC841A0}" type="datetimeFigureOut">
              <a:rPr lang="nb-NO" smtClean="0"/>
              <a:pPr/>
              <a:t>17.02.2016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C73F88-7091-CB46-BC75-046B8548CF5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420368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3430080"/>
            <a:ext cx="8229600" cy="21041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FD5436-B31B-8B48-8C15-827149DB4192}" type="datetimeFigureOut">
              <a:rPr lang="nb-NO" smtClean="0"/>
              <a:pPr/>
              <a:t>17.02.2016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4DC4A9-BE24-E843-B0E5-F9AF0B40F80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566658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652481"/>
            <a:ext cx="8229600" cy="30758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685390-1A62-8848-AFB0-9BD65CC841A0}" type="datetimeFigureOut">
              <a:rPr lang="nb-NO" smtClean="0"/>
              <a:pPr/>
              <a:t>17.02.2016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C73F88-7091-CB46-BC75-046B8548CF5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489904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685390-1A62-8848-AFB0-9BD65CC841A0}" type="datetimeFigureOut">
              <a:rPr lang="nb-NO" smtClean="0"/>
              <a:pPr/>
              <a:t>17.02.2016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C73F88-7091-CB46-BC75-046B8548CF5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568608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2609280"/>
            <a:ext cx="4038600" cy="351688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2609280"/>
            <a:ext cx="4038600" cy="351688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685390-1A62-8848-AFB0-9BD65CC841A0}" type="datetimeFigureOut">
              <a:rPr lang="nb-NO" smtClean="0"/>
              <a:pPr/>
              <a:t>17.02.2016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C73F88-7091-CB46-BC75-046B8548CF5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63892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239047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3030235"/>
            <a:ext cx="4040188" cy="258576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239047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3030235"/>
            <a:ext cx="4041775" cy="258576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685390-1A62-8848-AFB0-9BD65CC841A0}" type="datetimeFigureOut">
              <a:rPr lang="nb-NO" smtClean="0"/>
              <a:pPr/>
              <a:t>17.02.2016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C73F88-7091-CB46-BC75-046B8548CF5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7388943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685390-1A62-8848-AFB0-9BD65CC841A0}" type="datetimeFigureOut">
              <a:rPr lang="nb-NO" smtClean="0"/>
              <a:pPr/>
              <a:t>17.02.2016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C73F88-7091-CB46-BC75-046B8548CF5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222356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685390-1A62-8848-AFB0-9BD65CC841A0}" type="datetimeFigureOut">
              <a:rPr lang="nb-NO" smtClean="0"/>
              <a:pPr/>
              <a:t>17.02.2016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C73F88-7091-CB46-BC75-046B8548CF5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2242096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17879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016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685390-1A62-8848-AFB0-9BD65CC841A0}" type="datetimeFigureOut">
              <a:rPr lang="nb-NO" smtClean="0"/>
              <a:pPr/>
              <a:t>17.02.2016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C73F88-7091-CB46-BC75-046B8548CF5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457121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57200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5486400" cy="5251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685390-1A62-8848-AFB0-9BD65CC841A0}" type="datetimeFigureOut">
              <a:rPr lang="nb-NO" smtClean="0"/>
              <a:pPr/>
              <a:t>17.02.2016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C73F88-7091-CB46-BC75-046B8548CF5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059161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FD5436-B31B-8B48-8C15-827149DB4192}" type="datetimeFigureOut">
              <a:rPr lang="nb-NO" smtClean="0"/>
              <a:pPr/>
              <a:t>17.02.2016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4DC4A9-BE24-E843-B0E5-F9AF0B40F80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081738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3119040"/>
            <a:ext cx="4038600" cy="300712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FD5436-B31B-8B48-8C15-827149DB4192}" type="datetimeFigureOut">
              <a:rPr lang="nb-NO" smtClean="0"/>
              <a:pPr/>
              <a:t>17.02.2016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4DC4A9-BE24-E843-B0E5-F9AF0B40F80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95139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316807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4138559"/>
            <a:ext cx="4040188" cy="153832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FD5436-B31B-8B48-8C15-827149DB4192}" type="datetimeFigureOut">
              <a:rPr lang="nb-NO" smtClean="0"/>
              <a:pPr/>
              <a:t>17.02.2016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4DC4A9-BE24-E843-B0E5-F9AF0B40F80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486490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FD5436-B31B-8B48-8C15-827149DB4192}" type="datetimeFigureOut">
              <a:rPr lang="nb-NO" smtClean="0"/>
              <a:pPr/>
              <a:t>17.02.2016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4DC4A9-BE24-E843-B0E5-F9AF0B40F80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238137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FD5436-B31B-8B48-8C15-827149DB4192}" type="datetimeFigureOut">
              <a:rPr lang="nb-NO" smtClean="0"/>
              <a:pPr/>
              <a:t>17.02.2016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4DC4A9-BE24-E843-B0E5-F9AF0B40F80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87772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FD5436-B31B-8B48-8C15-827149DB4192}" type="datetimeFigureOut">
              <a:rPr lang="nb-NO" smtClean="0"/>
              <a:pPr/>
              <a:t>17.02.2016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4DC4A9-BE24-E843-B0E5-F9AF0B40F80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10977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51413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57200" y="612775"/>
            <a:ext cx="51413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51413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FD5436-B31B-8B48-8C15-827149DB4192}" type="datetimeFigureOut">
              <a:rPr lang="nb-NO" smtClean="0"/>
              <a:pPr/>
              <a:t>17.02.2016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4DC4A9-BE24-E843-B0E5-F9AF0B40F80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6979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9682" y="2397599"/>
            <a:ext cx="2743118" cy="3939641"/>
          </a:xfrm>
          <a:prstGeom prst="rect">
            <a:avLst/>
          </a:prstGeom>
        </p:spPr>
      </p:pic>
      <p:sp>
        <p:nvSpPr>
          <p:cNvPr id="13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5841112" cy="4313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 smtClean="0"/>
              <a:t>DETTE ER</a:t>
            </a:r>
            <a:br>
              <a:rPr lang="nb-NO" dirty="0" smtClean="0"/>
            </a:br>
            <a:r>
              <a:rPr lang="nb-NO" dirty="0" smtClean="0"/>
              <a:t>IDRETTS-</a:t>
            </a:r>
            <a:br>
              <a:rPr lang="nb-NO" dirty="0" smtClean="0"/>
            </a:br>
            <a:r>
              <a:rPr lang="nb-NO" dirty="0" smtClean="0"/>
              <a:t>BARNEHAGE</a:t>
            </a:r>
            <a:endParaRPr lang="nb-NO" dirty="0"/>
          </a:p>
        </p:txBody>
      </p:sp>
      <p:sp>
        <p:nvSpPr>
          <p:cNvPr id="14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5231299"/>
            <a:ext cx="4994425" cy="1105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09082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457200" rtl="0" eaLnBrk="1" latinLnBrk="0" hangingPunct="1">
        <a:spcBef>
          <a:spcPct val="0"/>
        </a:spcBef>
        <a:buNone/>
        <a:defRPr lang="nb-NO" sz="6600" b="1" i="0" u="none" kern="1200" cap="all" spc="0" baseline="0" dirty="0" smtClean="0">
          <a:ln w="2540" cap="rnd" cmpd="sng">
            <a:noFill/>
            <a:prstDash val="solid"/>
          </a:ln>
          <a:solidFill>
            <a:srgbClr val="FF0000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457200" y="5991641"/>
            <a:ext cx="8229599" cy="3890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 descr="IBH nettadresse cool gray 5-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927" y="6051632"/>
            <a:ext cx="3543194" cy="294708"/>
          </a:xfrm>
          <a:prstGeom prst="rect">
            <a:avLst/>
          </a:prstGeom>
        </p:spPr>
      </p:pic>
      <p:pic>
        <p:nvPicPr>
          <p:cNvPr id="10" name="Bilde 9" descr="gutt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2408" y="1615663"/>
            <a:ext cx="3251592" cy="3775697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313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 smtClean="0"/>
              <a:t>Vi skal</a:t>
            </a:r>
            <a:br>
              <a:rPr lang="nb-NO" dirty="0" smtClean="0"/>
            </a:br>
            <a:r>
              <a:rPr lang="nb-NO" dirty="0" smtClean="0"/>
              <a:t>skape en</a:t>
            </a:r>
            <a:br>
              <a:rPr lang="nb-NO" dirty="0" smtClean="0"/>
            </a:br>
            <a:r>
              <a:rPr lang="nb-NO" dirty="0" smtClean="0"/>
              <a:t>barnehage</a:t>
            </a:r>
            <a:br>
              <a:rPr lang="nb-NO" dirty="0" smtClean="0"/>
            </a:br>
            <a:r>
              <a:rPr lang="nb-NO" dirty="0" smtClean="0"/>
              <a:t>det stråler av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46367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457200" rtl="0" eaLnBrk="1" latinLnBrk="0" hangingPunct="1">
        <a:spcBef>
          <a:spcPct val="0"/>
        </a:spcBef>
        <a:buNone/>
        <a:defRPr lang="nb-NO" sz="5400" b="1" i="0" u="none" kern="1200" cap="all" spc="0" baseline="0" dirty="0">
          <a:ln w="2540" cap="rnd" cmpd="sng">
            <a:noFill/>
            <a:prstDash val="solid"/>
          </a:ln>
          <a:solidFill>
            <a:srgbClr val="FF0000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Logo idrettsbarnehage gutt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2159" y="5641920"/>
            <a:ext cx="990408" cy="1043280"/>
          </a:xfrm>
          <a:prstGeom prst="rect">
            <a:avLst/>
          </a:prstGeom>
        </p:spPr>
      </p:pic>
      <p:sp>
        <p:nvSpPr>
          <p:cNvPr id="8" name="Plassholder for tittel 1"/>
          <p:cNvSpPr>
            <a:spLocks noGrp="1"/>
          </p:cNvSpPr>
          <p:nvPr>
            <p:ph type="title"/>
          </p:nvPr>
        </p:nvSpPr>
        <p:spPr>
          <a:xfrm>
            <a:off x="457199" y="274637"/>
            <a:ext cx="8009667" cy="33282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 smtClean="0"/>
              <a:t>DETTE ER</a:t>
            </a:r>
            <a:br>
              <a:rPr lang="nb-NO" dirty="0" smtClean="0"/>
            </a:br>
            <a:r>
              <a:rPr lang="nb-NO" dirty="0" smtClean="0"/>
              <a:t>IDRETTS-</a:t>
            </a:r>
            <a:br>
              <a:rPr lang="nb-NO" dirty="0" smtClean="0"/>
            </a:br>
            <a:r>
              <a:rPr lang="nb-NO" dirty="0" smtClean="0"/>
              <a:t>BARNEHAGE</a:t>
            </a:r>
            <a:endParaRPr lang="nb-NO" dirty="0"/>
          </a:p>
        </p:txBody>
      </p:sp>
      <p:sp>
        <p:nvSpPr>
          <p:cNvPr id="9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3870721"/>
            <a:ext cx="8009666" cy="190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Presentasjon for Oslo kommune</a:t>
            </a:r>
          </a:p>
          <a:p>
            <a:pPr lvl="0"/>
            <a:r>
              <a:rPr lang="nb-NO" dirty="0" smtClean="0"/>
              <a:t>10. februar 2013</a:t>
            </a:r>
            <a:endParaRPr lang="nb-NO" dirty="0"/>
          </a:p>
        </p:txBody>
      </p:sp>
      <p:sp>
        <p:nvSpPr>
          <p:cNvPr id="10" name="Rektangel 9"/>
          <p:cNvSpPr/>
          <p:nvPr/>
        </p:nvSpPr>
        <p:spPr>
          <a:xfrm>
            <a:off x="457200" y="5991641"/>
            <a:ext cx="7240737" cy="3890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 descr="IBH nettadresse cool gray 5-1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927" y="6051632"/>
            <a:ext cx="3543194" cy="29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425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457200" rtl="0" eaLnBrk="1" latinLnBrk="0" hangingPunct="1">
        <a:spcBef>
          <a:spcPct val="0"/>
        </a:spcBef>
        <a:buNone/>
        <a:defRPr lang="nb-NO" sz="6600" b="1" i="0" u="none" kern="1200" cap="all" spc="0" baseline="0" dirty="0" smtClean="0">
          <a:ln w="2540" cap="rnd" cmpd="sng">
            <a:noFill/>
            <a:prstDash val="solid"/>
          </a:ln>
          <a:solidFill>
            <a:srgbClr val="FF0000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 smtClean="0"/>
              <a:t>Utviklingsarbeid 2014-2017</a:t>
            </a:r>
            <a:br>
              <a:rPr lang="nb-NO" sz="4000" dirty="0" smtClean="0"/>
            </a:br>
            <a:r>
              <a:rPr lang="nb-NO" sz="1600" dirty="0" smtClean="0">
                <a:solidFill>
                  <a:schemeClr val="tx1"/>
                </a:solidFill>
              </a:rPr>
              <a:t>Samling </a:t>
            </a:r>
            <a:r>
              <a:rPr lang="nb-NO" sz="1600" dirty="0" err="1" smtClean="0">
                <a:solidFill>
                  <a:schemeClr val="tx1"/>
                </a:solidFill>
              </a:rPr>
              <a:t>quality</a:t>
            </a:r>
            <a:r>
              <a:rPr lang="nb-NO" sz="1600" dirty="0" smtClean="0">
                <a:solidFill>
                  <a:schemeClr val="tx1"/>
                </a:solidFill>
              </a:rPr>
              <a:t> </a:t>
            </a:r>
            <a:r>
              <a:rPr lang="nb-NO" sz="1600" dirty="0" err="1" smtClean="0">
                <a:solidFill>
                  <a:schemeClr val="tx1"/>
                </a:solidFill>
              </a:rPr>
              <a:t>hotel</a:t>
            </a:r>
            <a:r>
              <a:rPr lang="nb-NO" sz="1600" dirty="0" smtClean="0">
                <a:solidFill>
                  <a:schemeClr val="tx1"/>
                </a:solidFill>
              </a:rPr>
              <a:t> 10. februar 2016</a:t>
            </a:r>
            <a:endParaRPr lang="nb-NO" sz="1600" dirty="0">
              <a:solidFill>
                <a:schemeClr val="tx1"/>
              </a:solidFill>
            </a:endParaRPr>
          </a:p>
        </p:txBody>
      </p:sp>
      <p:pic>
        <p:nvPicPr>
          <p:cNvPr id="2" name="Plassholder for innhold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179" y="2227149"/>
            <a:ext cx="5564868" cy="4173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15601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sz="5300" dirty="0"/>
              <a:t>Oppstarten</a:t>
            </a:r>
            <a:r>
              <a:rPr lang="nb-NO" sz="4000" dirty="0"/>
              <a:t/>
            </a:r>
            <a:br>
              <a:rPr lang="nb-NO" sz="4000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5410200" cy="503759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dirty="0" smtClean="0"/>
              <a:t>Felles ståstedsanalyse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4000" dirty="0" smtClean="0">
                <a:solidFill>
                  <a:srgbClr val="00B050"/>
                </a:solidFill>
              </a:rPr>
              <a:t>Barns medvirkning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Forankring i ledergruppa</a:t>
            </a:r>
          </a:p>
          <a:p>
            <a:r>
              <a:rPr lang="nb-NO" sz="1600" dirty="0" err="1" smtClean="0">
                <a:solidFill>
                  <a:srgbClr val="00B050"/>
                </a:solidFill>
              </a:rPr>
              <a:t>Res.ståstedanalyse</a:t>
            </a:r>
            <a:r>
              <a:rPr lang="nb-NO" sz="1600" dirty="0" smtClean="0"/>
              <a:t> – </a:t>
            </a:r>
            <a:r>
              <a:rPr lang="nb-NO" sz="1600" dirty="0" smtClean="0">
                <a:solidFill>
                  <a:srgbClr val="0070C0"/>
                </a:solidFill>
              </a:rPr>
              <a:t>barnehagens fokusområde</a:t>
            </a:r>
          </a:p>
          <a:p>
            <a:pPr marL="457200" indent="-457200">
              <a:buAutoNum type="arabicPeriod" startAt="4"/>
            </a:pPr>
            <a:r>
              <a:rPr lang="nb-NO" sz="2400" dirty="0" smtClean="0">
                <a:solidFill>
                  <a:srgbClr val="00B050"/>
                </a:solidFill>
              </a:rPr>
              <a:t>Barns medvirkning </a:t>
            </a:r>
            <a:r>
              <a:rPr lang="nb-NO" sz="2400" dirty="0" smtClean="0"/>
              <a:t>– </a:t>
            </a:r>
            <a:r>
              <a:rPr lang="nb-NO" sz="2400" dirty="0" smtClean="0">
                <a:solidFill>
                  <a:srgbClr val="0070C0"/>
                </a:solidFill>
              </a:rPr>
              <a:t>Matglede</a:t>
            </a:r>
          </a:p>
          <a:p>
            <a:pPr marL="457200" indent="-457200">
              <a:buAutoNum type="arabicPeriod" startAt="4"/>
            </a:pPr>
            <a:r>
              <a:rPr lang="nb-NO" sz="2400" dirty="0" smtClean="0"/>
              <a:t>Hverdagsmåltidet</a:t>
            </a:r>
          </a:p>
          <a:p>
            <a:pPr marL="457200" indent="-457200">
              <a:buAutoNum type="arabicPeriod" startAt="4"/>
            </a:pPr>
            <a:r>
              <a:rPr lang="nb-NO" sz="2400" dirty="0" smtClean="0"/>
              <a:t>Prosessorientert plan</a:t>
            </a:r>
          </a:p>
          <a:p>
            <a:endParaRPr lang="nb-NO" sz="1600" dirty="0" smtClean="0"/>
          </a:p>
          <a:p>
            <a:pPr marL="514350" indent="-514350">
              <a:buFont typeface="+mj-lt"/>
              <a:buAutoNum type="arabicPeriod"/>
            </a:pPr>
            <a:endParaRPr lang="nb-NO" dirty="0" smtClean="0"/>
          </a:p>
          <a:p>
            <a:pPr marL="514350" indent="-514350">
              <a:buFont typeface="+mj-lt"/>
              <a:buAutoNum type="arabicPeriod"/>
            </a:pPr>
            <a:endParaRPr lang="nb-NO" dirty="0" smtClean="0"/>
          </a:p>
          <a:p>
            <a:pPr marL="514350" indent="-514350">
              <a:buFont typeface="+mj-lt"/>
              <a:buAutoNum type="arabicPeriod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9272999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84049"/>
          </a:xfrm>
        </p:spPr>
        <p:txBody>
          <a:bodyPr>
            <a:normAutofit/>
          </a:bodyPr>
          <a:lstStyle/>
          <a:p>
            <a:r>
              <a:rPr lang="nb-NO" sz="4000" dirty="0" smtClean="0"/>
              <a:t>Prosessorientert plan</a:t>
            </a:r>
            <a:endParaRPr lang="nb-NO" sz="40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1" y="-40705"/>
            <a:ext cx="22423845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649886529"/>
              </p:ext>
            </p:extLst>
          </p:nvPr>
        </p:nvGraphicFramePr>
        <p:xfrm>
          <a:off x="184731" y="1325879"/>
          <a:ext cx="5793159" cy="46405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3497"/>
                <a:gridCol w="4209662"/>
              </a:tblGrid>
              <a:tr h="585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</a:rPr>
                        <a:t>Hvilke tanker har vi om barns medvirkning i forbindelse med lunsjen?</a:t>
                      </a:r>
                      <a:endParaRPr lang="nb-NO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/>
                      </a:r>
                      <a:br>
                        <a:rPr lang="nb-NO" sz="800">
                          <a:effectLst/>
                        </a:rPr>
                      </a:br>
                      <a:endParaRPr lang="nb-NO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/>
                </a:tc>
              </a:tr>
              <a:tr h="4394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</a:rPr>
                        <a:t>Hvilke verdier skal danne grunnlaget for arbeidet?</a:t>
                      </a:r>
                      <a:endParaRPr lang="nb-NO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Mestring</a:t>
                      </a:r>
                      <a:br>
                        <a:rPr lang="nb-NO" sz="800">
                          <a:effectLst/>
                        </a:rPr>
                      </a:br>
                      <a:r>
                        <a:rPr lang="nb-NO" sz="800">
                          <a:effectLst/>
                        </a:rPr>
                        <a:t>Engasjement  </a:t>
                      </a:r>
                      <a:br>
                        <a:rPr lang="nb-NO" sz="800">
                          <a:effectLst/>
                        </a:rPr>
                      </a:br>
                      <a:r>
                        <a:rPr lang="nb-NO" sz="800">
                          <a:effectLst/>
                        </a:rPr>
                        <a:t>Likeverd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/>
                </a:tc>
              </a:tr>
              <a:tr h="8604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Hva ønsker vi å oppnå gjennom barns medvirkning i lunsjen?</a:t>
                      </a:r>
                      <a:endParaRPr lang="nb-NO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( Mål )</a:t>
                      </a:r>
                      <a:br>
                        <a:rPr lang="nb-NO" sz="800">
                          <a:effectLst/>
                        </a:rPr>
                      </a:br>
                      <a:r>
                        <a:rPr lang="nb-NO" sz="800">
                          <a:effectLst/>
                        </a:rPr>
                        <a:t/>
                      </a:r>
                      <a:br>
                        <a:rPr lang="nb-NO" sz="800">
                          <a:effectLst/>
                        </a:rPr>
                      </a:b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</a:rPr>
                        <a:t>Barn skal oppleve selvstendighet, mestring og </a:t>
                      </a:r>
                      <a:r>
                        <a:rPr lang="nb-NO" sz="800" dirty="0" smtClean="0">
                          <a:effectLst/>
                        </a:rPr>
                        <a:t>MATGLEDE</a:t>
                      </a:r>
                      <a:endParaRPr lang="nb-NO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/>
                </a:tc>
              </a:tr>
              <a:tr h="2022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Hva skal til for at målene kan nås?</a:t>
                      </a:r>
                      <a:endParaRPr lang="nb-NO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Hva kreves av den enkelte voksne for at vi skal nå målet?</a:t>
                      </a:r>
                      <a:endParaRPr lang="nb-NO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Hvordan brukes idrettspedagogikken og fagområde to for å nå målet: 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</a:rPr>
                        <a:t> </a:t>
                      </a:r>
                      <a:endParaRPr lang="nb-NO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/>
                </a:tc>
              </a:tr>
              <a:tr h="146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Hvor er vi i dag? 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/>
                </a:tc>
              </a:tr>
              <a:tr h="585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Hvem er ansvarlige for at arbeidet gjøres, og for at prosessen følges opp?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</a:rPr>
                        <a:t> </a:t>
                      </a:r>
                      <a:endParaRPr lang="nb-NO" sz="7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</a:rPr>
                        <a:t> </a:t>
                      </a:r>
                      <a:endParaRPr lang="nb-NO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6157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5772"/>
            <a:ext cx="8229600" cy="1199924"/>
          </a:xfrm>
        </p:spPr>
        <p:txBody>
          <a:bodyPr>
            <a:normAutofit/>
          </a:bodyPr>
          <a:lstStyle/>
          <a:p>
            <a:pPr algn="ctr"/>
            <a:r>
              <a:rPr lang="nb-NO" sz="4000" dirty="0" smtClean="0"/>
              <a:t>Utfordringer</a:t>
            </a:r>
            <a:endParaRPr lang="nb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155371"/>
            <a:ext cx="8229600" cy="346165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dirty="0" smtClean="0"/>
              <a:t>Alle med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 smtClean="0"/>
              <a:t>Faglig fokus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 smtClean="0"/>
              <a:t>Informasjonsflyt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 smtClean="0"/>
              <a:t>Nye ansatte</a:t>
            </a:r>
          </a:p>
          <a:p>
            <a:pPr marL="457200" indent="-457200">
              <a:buFont typeface="+mj-lt"/>
              <a:buAutoNum type="arabicPeriod"/>
            </a:pPr>
            <a:endParaRPr lang="nb-NO" dirty="0" smtClean="0"/>
          </a:p>
          <a:p>
            <a:endParaRPr lang="nb-NO" dirty="0" smtClean="0"/>
          </a:p>
          <a:p>
            <a:pPr marL="342900" indent="-342900">
              <a:buFontTx/>
              <a:buChar char="-"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xmlns="" val="431595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har vi lært?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dirty="0" smtClean="0"/>
              <a:t>Eierforhold til prosjektet/arbeidet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 smtClean="0"/>
              <a:t>Sikre fremdrift/</a:t>
            </a:r>
            <a:r>
              <a:rPr lang="nb-NO" dirty="0" err="1" smtClean="0"/>
              <a:t>kontuniet</a:t>
            </a:r>
            <a:endParaRPr lang="nb-NO" dirty="0" smtClean="0"/>
          </a:p>
          <a:p>
            <a:pPr marL="457200" indent="-457200">
              <a:buFont typeface="+mj-lt"/>
              <a:buAutoNum type="arabicPeriod"/>
            </a:pPr>
            <a:r>
              <a:rPr lang="nb-NO" dirty="0" smtClean="0"/>
              <a:t>Verdien av praksisfortellinger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 smtClean="0"/>
              <a:t>Voksenrolle – Voksenrolle - Voksenrollen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 err="1" smtClean="0"/>
              <a:t>nnnnn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91465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Viktigst av alt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57200" y="2133600"/>
            <a:ext cx="6400800" cy="3505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Hverdagstrivsel og kvalitet for barna som sitter og spiser sammen 15 ganger </a:t>
            </a:r>
            <a:r>
              <a:rPr lang="nb-NO" dirty="0" err="1" smtClean="0"/>
              <a:t>pr.uke</a:t>
            </a:r>
            <a:r>
              <a:rPr lang="nb-NO" dirty="0" smtClean="0"/>
              <a:t>!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006305"/>
            <a:ext cx="2380890" cy="178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9874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resentasjon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sjon1" id="{0E54351E-CCA3-421C-A0D5-9B007EDF28FE}" vid="{505930A5-C4AF-45BB-9E4C-308A30C25EB9}"/>
    </a:ext>
  </a:extLst>
</a:theme>
</file>

<file path=ppt/theme/theme2.xml><?xml version="1.0" encoding="utf-8"?>
<a:theme xmlns:a="http://schemas.openxmlformats.org/drawingml/2006/main" name="IBAS dansegut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sjon1" id="{0E54351E-CCA3-421C-A0D5-9B007EDF28FE}" vid="{CBABEC3A-CB85-460B-A79D-314BBDA21563}"/>
    </a:ext>
  </a:extLst>
</a:theme>
</file>

<file path=ppt/theme/theme3.xml><?xml version="1.0" encoding="utf-8"?>
<a:theme xmlns:a="http://schemas.openxmlformats.org/drawingml/2006/main" name="OBAS liten stripe neder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sjon1" id="{0E54351E-CCA3-421C-A0D5-9B007EDF28FE}" vid="{47476A6F-E865-4BAB-A48F-2CB213FA003D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Presentasjon mal 2015</Template>
  <TotalTime>1411</TotalTime>
  <Words>180</Words>
  <Application>Microsoft Office PowerPoint</Application>
  <PresentationFormat>Skjermfremvisning (4:3)</PresentationFormat>
  <Paragraphs>48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6</vt:i4>
      </vt:variant>
    </vt:vector>
  </HeadingPairs>
  <TitlesOfParts>
    <vt:vector size="9" baseType="lpstr">
      <vt:lpstr>Presentasjon5</vt:lpstr>
      <vt:lpstr>IBAS dansegutt</vt:lpstr>
      <vt:lpstr>OBAS liten stripe nederst</vt:lpstr>
      <vt:lpstr>Utviklingsarbeid 2014-2017 Samling quality hotel 10. februar 2016</vt:lpstr>
      <vt:lpstr>Oppstarten </vt:lpstr>
      <vt:lpstr>Prosessorientert plan</vt:lpstr>
      <vt:lpstr>Utfordringer</vt:lpstr>
      <vt:lpstr>Hva har vi lært?</vt:lpstr>
      <vt:lpstr>Viktigst av alt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Utviklingsarbeid</dc:title>
  <dc:creator>Stine Høgset</dc:creator>
  <cp:lastModifiedBy>nio</cp:lastModifiedBy>
  <cp:revision>17</cp:revision>
  <cp:lastPrinted>2014-06-19T09:43:59Z</cp:lastPrinted>
  <dcterms:created xsi:type="dcterms:W3CDTF">2016-02-05T11:16:48Z</dcterms:created>
  <dcterms:modified xsi:type="dcterms:W3CDTF">2016-02-17T08:42:38Z</dcterms:modified>
</cp:coreProperties>
</file>