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34" r:id="rId3"/>
    <p:sldId id="291" r:id="rId4"/>
    <p:sldId id="282" r:id="rId5"/>
    <p:sldId id="295" r:id="rId6"/>
    <p:sldId id="315" r:id="rId7"/>
    <p:sldId id="289" r:id="rId8"/>
    <p:sldId id="299" r:id="rId9"/>
    <p:sldId id="276" r:id="rId10"/>
    <p:sldId id="279" r:id="rId11"/>
    <p:sldId id="286" r:id="rId12"/>
    <p:sldId id="292" r:id="rId13"/>
    <p:sldId id="271" r:id="rId14"/>
    <p:sldId id="283" r:id="rId15"/>
    <p:sldId id="318" r:id="rId16"/>
    <p:sldId id="268" r:id="rId17"/>
    <p:sldId id="294" r:id="rId18"/>
    <p:sldId id="290" r:id="rId19"/>
    <p:sldId id="303" r:id="rId20"/>
    <p:sldId id="304" r:id="rId21"/>
    <p:sldId id="267" r:id="rId22"/>
    <p:sldId id="293" r:id="rId23"/>
    <p:sldId id="297" r:id="rId24"/>
    <p:sldId id="298" r:id="rId25"/>
    <p:sldId id="262" r:id="rId26"/>
    <p:sldId id="264" r:id="rId27"/>
    <p:sldId id="265" r:id="rId28"/>
    <p:sldId id="266" r:id="rId29"/>
    <p:sldId id="281" r:id="rId30"/>
    <p:sldId id="275" r:id="rId31"/>
    <p:sldId id="305" r:id="rId32"/>
    <p:sldId id="306" r:id="rId33"/>
    <p:sldId id="309" r:id="rId34"/>
    <p:sldId id="302" r:id="rId35"/>
    <p:sldId id="278" r:id="rId36"/>
    <p:sldId id="335" r:id="rId37"/>
    <p:sldId id="319" r:id="rId38"/>
    <p:sldId id="320" r:id="rId39"/>
    <p:sldId id="321" r:id="rId40"/>
    <p:sldId id="325" r:id="rId41"/>
    <p:sldId id="329" r:id="rId42"/>
    <p:sldId id="330" r:id="rId43"/>
    <p:sldId id="331" r:id="rId44"/>
    <p:sldId id="332" r:id="rId45"/>
    <p:sldId id="333" r:id="rId4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28691" autoAdjust="0"/>
  </p:normalViewPr>
  <p:slideViewPr>
    <p:cSldViewPr>
      <p:cViewPr>
        <p:scale>
          <a:sx n="28" d="100"/>
          <a:sy n="28" d="100"/>
        </p:scale>
        <p:origin x="-300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3096C-563E-4053-93DA-33E205FA078F}" type="doc">
      <dgm:prSet loTypeId="urn:microsoft.com/office/officeart/2005/8/layout/hProcess7#1" loCatId="process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71C7ED0B-114C-4A20-9BC1-D637C4C92E56}">
      <dgm:prSet phldrT="[Tekst]"/>
      <dgm:spPr>
        <a:xfrm>
          <a:off x="622" y="654834"/>
          <a:ext cx="2680245" cy="3216294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Kilder/kunnskapsgrunnlag</a:t>
          </a:r>
          <a:endParaRPr lang="nb-NO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EDFBE39F-F05B-4E6E-A72E-975920989AE7}" type="parTrans" cxnId="{FF88DB67-75CB-4187-A060-1EB84E073996}">
      <dgm:prSet/>
      <dgm:spPr/>
      <dgm:t>
        <a:bodyPr/>
        <a:lstStyle/>
        <a:p>
          <a:endParaRPr lang="nb-NO"/>
        </a:p>
      </dgm:t>
    </dgm:pt>
    <dgm:pt modelId="{43E4EC55-4648-483E-A092-000EAEBD3A0D}" type="sibTrans" cxnId="{FF88DB67-75CB-4187-A060-1EB84E073996}">
      <dgm:prSet/>
      <dgm:spPr/>
      <dgm:t>
        <a:bodyPr/>
        <a:lstStyle/>
        <a:p>
          <a:endParaRPr lang="nb-NO"/>
        </a:p>
      </dgm:t>
    </dgm:pt>
    <dgm:pt modelId="{BE1D3568-8AE5-46C4-B337-55BD931E0D4B}">
      <dgm:prSet phldrT="[Tekst]"/>
      <dgm:spPr>
        <a:xfrm>
          <a:off x="536671" y="654834"/>
          <a:ext cx="1996783" cy="3216294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Nasjonale prøver</a:t>
          </a:r>
          <a:endParaRPr lang="nb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33516EE-3592-43DF-8702-617C14E9AF25}" type="parTrans" cxnId="{4C081212-A1B6-4691-8D3A-FC0763E2C05A}">
      <dgm:prSet/>
      <dgm:spPr/>
      <dgm:t>
        <a:bodyPr/>
        <a:lstStyle/>
        <a:p>
          <a:endParaRPr lang="nb-NO"/>
        </a:p>
      </dgm:t>
    </dgm:pt>
    <dgm:pt modelId="{4F8B3617-877C-4468-BFD5-FEED26FA4857}" type="sibTrans" cxnId="{4C081212-A1B6-4691-8D3A-FC0763E2C05A}">
      <dgm:prSet/>
      <dgm:spPr/>
      <dgm:t>
        <a:bodyPr/>
        <a:lstStyle/>
        <a:p>
          <a:endParaRPr lang="nb-NO"/>
        </a:p>
      </dgm:t>
    </dgm:pt>
    <dgm:pt modelId="{4AFB6837-5AC6-43CF-A5B6-7E98D646C36E}">
      <dgm:prSet phldrT="[Tekst]"/>
      <dgm:spPr>
        <a:xfrm>
          <a:off x="2774677" y="620548"/>
          <a:ext cx="2680245" cy="3216294"/>
        </a:xfr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nb-NO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Analyse/refleksjon  og vurdering</a:t>
          </a:r>
          <a:endParaRPr lang="nb-NO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4A18878C-B625-42E0-8203-4C8BBA608ACE}" type="parTrans" cxnId="{F4C48D9D-0A86-4213-9E81-CD214C6B34BB}">
      <dgm:prSet/>
      <dgm:spPr/>
      <dgm:t>
        <a:bodyPr/>
        <a:lstStyle/>
        <a:p>
          <a:endParaRPr lang="nb-NO"/>
        </a:p>
      </dgm:t>
    </dgm:pt>
    <dgm:pt modelId="{8819AD6E-9543-4BE1-A4D9-5F9EBD6076F2}" type="sibTrans" cxnId="{F4C48D9D-0A86-4213-9E81-CD214C6B34BB}">
      <dgm:prSet/>
      <dgm:spPr/>
      <dgm:t>
        <a:bodyPr/>
        <a:lstStyle/>
        <a:p>
          <a:endParaRPr lang="nb-NO"/>
        </a:p>
      </dgm:t>
    </dgm:pt>
    <dgm:pt modelId="{ABD38086-070F-436F-B6BA-8AC299C9CA1E}">
      <dgm:prSet phldrT="[Tekst]"/>
      <dgm:spPr>
        <a:xfrm>
          <a:off x="5548731" y="654834"/>
          <a:ext cx="2680245" cy="3216294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Konklusjoner / funn</a:t>
          </a:r>
          <a:endParaRPr lang="nb-NO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CAA0D9DE-31C2-4121-861C-9E1B0E4266FB}" type="parTrans" cxnId="{CFC78D65-5F5B-4C06-AC9E-B9C00F5CC1A6}">
      <dgm:prSet/>
      <dgm:spPr/>
      <dgm:t>
        <a:bodyPr/>
        <a:lstStyle/>
        <a:p>
          <a:endParaRPr lang="nb-NO"/>
        </a:p>
      </dgm:t>
    </dgm:pt>
    <dgm:pt modelId="{B331FD79-7802-4FCF-AA18-6600B3AFEEE2}" type="sibTrans" cxnId="{CFC78D65-5F5B-4C06-AC9E-B9C00F5CC1A6}">
      <dgm:prSet/>
      <dgm:spPr/>
      <dgm:t>
        <a:bodyPr/>
        <a:lstStyle/>
        <a:p>
          <a:endParaRPr lang="nb-NO"/>
        </a:p>
      </dgm:t>
    </dgm:pt>
    <dgm:pt modelId="{C7E52A8B-7FD2-4F30-8790-A52A93B94979}">
      <dgm:prSet phldrT="[Tekst]"/>
      <dgm:spPr>
        <a:xfrm>
          <a:off x="6084780" y="654834"/>
          <a:ext cx="1996783" cy="3216294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endParaRPr lang="nb-NO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Presentasjon </a:t>
          </a:r>
          <a:r>
            <a:rPr lang="nb-N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av </a:t>
          </a:r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konklusjoner (dialog med skoleeier)</a:t>
          </a:r>
          <a:endParaRPr lang="nb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endParaRPr lang="nb-NO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Kvalitetsutvikling/oppfølging</a:t>
          </a:r>
        </a:p>
        <a:p>
          <a:endParaRPr lang="nb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Justeringer i organisering, tilrettelegging og gjennomføring av opplæringa? </a:t>
          </a:r>
        </a:p>
        <a:p>
          <a:endParaRPr lang="nb-NO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Fokusområder</a:t>
          </a:r>
          <a:r>
            <a:rPr lang="nb-N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 Behov for ny kompetanse? Annen ressursfordeling</a:t>
          </a:r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? Etc.</a:t>
          </a:r>
        </a:p>
        <a:p>
          <a:endParaRPr lang="nb-NO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endParaRPr lang="nb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6C9F896-A93B-4D44-8F1F-9DEBFE8D2A3A}" type="parTrans" cxnId="{44F7CCA7-C6A0-46CE-AE8D-651B38DE44FF}">
      <dgm:prSet/>
      <dgm:spPr/>
      <dgm:t>
        <a:bodyPr/>
        <a:lstStyle/>
        <a:p>
          <a:endParaRPr lang="nb-NO"/>
        </a:p>
      </dgm:t>
    </dgm:pt>
    <dgm:pt modelId="{D1A7E513-C96B-4ABD-9C7D-54C340CF6A4A}" type="sibTrans" cxnId="{44F7CCA7-C6A0-46CE-AE8D-651B38DE44FF}">
      <dgm:prSet/>
      <dgm:spPr/>
      <dgm:t>
        <a:bodyPr/>
        <a:lstStyle/>
        <a:p>
          <a:endParaRPr lang="nb-NO"/>
        </a:p>
      </dgm:t>
    </dgm:pt>
    <dgm:pt modelId="{B39D1E4D-3C07-48E1-822B-84D935D73C3D}">
      <dgm:prSet phldrT="[Tekst]"/>
      <dgm:spPr>
        <a:xfrm>
          <a:off x="536671" y="654834"/>
          <a:ext cx="1996783" cy="3216294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Kartleggingsprøver</a:t>
          </a:r>
          <a:endParaRPr lang="nb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B1C2245-9E63-40CF-99D5-D146C8BCA572}" type="parTrans" cxnId="{7ECBCE8A-D1AA-4062-AC7B-2A130EFD81BB}">
      <dgm:prSet/>
      <dgm:spPr/>
      <dgm:t>
        <a:bodyPr/>
        <a:lstStyle/>
        <a:p>
          <a:endParaRPr lang="nb-NO"/>
        </a:p>
      </dgm:t>
    </dgm:pt>
    <dgm:pt modelId="{8F84527E-FCFE-497B-9D34-A8D7A8909FF1}" type="sibTrans" cxnId="{7ECBCE8A-D1AA-4062-AC7B-2A130EFD81BB}">
      <dgm:prSet/>
      <dgm:spPr/>
      <dgm:t>
        <a:bodyPr/>
        <a:lstStyle/>
        <a:p>
          <a:endParaRPr lang="nb-NO"/>
        </a:p>
      </dgm:t>
    </dgm:pt>
    <dgm:pt modelId="{D34D0AA1-F387-4DE1-B8BD-CFD3FFC53C32}">
      <dgm:prSet phldrT="[Tekst]"/>
      <dgm:spPr>
        <a:xfrm>
          <a:off x="536671" y="654834"/>
          <a:ext cx="1996783" cy="3216294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Elevundersøkelsen</a:t>
          </a:r>
        </a:p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Undervisningsvurdering</a:t>
          </a:r>
          <a:endParaRPr lang="nb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0BF721B-2A3C-4382-B455-D4E9F4C422C6}" type="parTrans" cxnId="{594EB266-835A-4129-8BC1-ED5C60E390A0}">
      <dgm:prSet/>
      <dgm:spPr/>
      <dgm:t>
        <a:bodyPr/>
        <a:lstStyle/>
        <a:p>
          <a:endParaRPr lang="nb-NO"/>
        </a:p>
      </dgm:t>
    </dgm:pt>
    <dgm:pt modelId="{56D087AE-D690-4659-A4AB-BDD1995B0D35}" type="sibTrans" cxnId="{594EB266-835A-4129-8BC1-ED5C60E390A0}">
      <dgm:prSet/>
      <dgm:spPr/>
      <dgm:t>
        <a:bodyPr/>
        <a:lstStyle/>
        <a:p>
          <a:endParaRPr lang="nb-NO"/>
        </a:p>
      </dgm:t>
    </dgm:pt>
    <dgm:pt modelId="{4BB411F2-5F93-4FF9-A65E-1B68F1DA4453}">
      <dgm:prSet phldrT="[Tekst]"/>
      <dgm:spPr>
        <a:xfrm>
          <a:off x="536671" y="654834"/>
          <a:ext cx="1996783" cy="3216294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Eksamenskarakterer</a:t>
          </a:r>
          <a:endParaRPr lang="nb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F934550-25B0-4259-9EA1-EC8DC976544C}" type="parTrans" cxnId="{03BC29F7-0D1D-464C-A1DE-615677EBE1DD}">
      <dgm:prSet/>
      <dgm:spPr/>
      <dgm:t>
        <a:bodyPr/>
        <a:lstStyle/>
        <a:p>
          <a:endParaRPr lang="nb-NO"/>
        </a:p>
      </dgm:t>
    </dgm:pt>
    <dgm:pt modelId="{8EB95D3B-F5DE-44B9-B79D-86C72AE36827}" type="sibTrans" cxnId="{03BC29F7-0D1D-464C-A1DE-615677EBE1DD}">
      <dgm:prSet/>
      <dgm:spPr/>
      <dgm:t>
        <a:bodyPr/>
        <a:lstStyle/>
        <a:p>
          <a:endParaRPr lang="nb-NO"/>
        </a:p>
      </dgm:t>
    </dgm:pt>
    <dgm:pt modelId="{BAB8DB29-84AD-4E34-86DC-157D2C02A0F2}">
      <dgm:prSet phldrT="[Tekst]"/>
      <dgm:spPr>
        <a:xfrm>
          <a:off x="536671" y="654834"/>
          <a:ext cx="1996783" cy="3216294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Standpunktkarakterer</a:t>
          </a:r>
        </a:p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Underveisvurdering</a:t>
          </a:r>
        </a:p>
        <a:p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Skolevandring</a:t>
          </a:r>
          <a:endParaRPr lang="nb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B42185F-6A76-4A0C-AEAA-956F16D70190}" type="parTrans" cxnId="{87A1D9DB-0DE9-4BB0-B20F-7183B5EEE4ED}">
      <dgm:prSet/>
      <dgm:spPr/>
      <dgm:t>
        <a:bodyPr/>
        <a:lstStyle/>
        <a:p>
          <a:endParaRPr lang="nb-NO"/>
        </a:p>
      </dgm:t>
    </dgm:pt>
    <dgm:pt modelId="{7DB254DB-1212-4E0D-98EE-CD6948E2C275}" type="sibTrans" cxnId="{87A1D9DB-0DE9-4BB0-B20F-7183B5EEE4ED}">
      <dgm:prSet/>
      <dgm:spPr/>
      <dgm:t>
        <a:bodyPr/>
        <a:lstStyle/>
        <a:p>
          <a:endParaRPr lang="nb-NO"/>
        </a:p>
      </dgm:t>
    </dgm:pt>
    <dgm:pt modelId="{E120DB1A-3019-47E4-B2D7-0674C65213C6}">
      <dgm:prSet phldrT="[Tekst]"/>
      <dgm:spPr>
        <a:xfrm>
          <a:off x="536671" y="654834"/>
          <a:ext cx="1996783" cy="3216294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nb-N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Ekstern skolevurdering</a:t>
          </a:r>
        </a:p>
      </dgm:t>
    </dgm:pt>
    <dgm:pt modelId="{F09E4CC2-6233-48CF-9B10-DF487FB704FD}" type="parTrans" cxnId="{00753A14-CBDA-42D3-B14B-F5CE2785F734}">
      <dgm:prSet/>
      <dgm:spPr/>
      <dgm:t>
        <a:bodyPr/>
        <a:lstStyle/>
        <a:p>
          <a:endParaRPr lang="nb-NO"/>
        </a:p>
      </dgm:t>
    </dgm:pt>
    <dgm:pt modelId="{01F486A0-FF6A-4CED-9E80-D46F300FCEEB}" type="sibTrans" cxnId="{00753A14-CBDA-42D3-B14B-F5CE2785F734}">
      <dgm:prSet/>
      <dgm:spPr/>
      <dgm:t>
        <a:bodyPr/>
        <a:lstStyle/>
        <a:p>
          <a:endParaRPr lang="nb-NO"/>
        </a:p>
      </dgm:t>
    </dgm:pt>
    <dgm:pt modelId="{5C703F80-04CD-43BC-B4F2-1808497B4779}">
      <dgm:prSet phldrT="[Tekst]"/>
      <dgm:spPr>
        <a:xfrm>
          <a:off x="536671" y="654834"/>
          <a:ext cx="1996783" cy="3216294"/>
        </a:xfr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r>
            <a:rPr lang="nb-NO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Opplysninger fra </a:t>
          </a:r>
          <a:r>
            <a:rPr lang="nb-NO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elevsamtaler/foreldre-konferanser</a:t>
          </a:r>
          <a:endParaRPr lang="nb-NO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47F088D-1A17-4357-8BF3-9D051AA3FB32}" type="parTrans" cxnId="{35E10BDD-F73E-4450-8814-2809BED6C54F}">
      <dgm:prSet/>
      <dgm:spPr/>
      <dgm:t>
        <a:bodyPr/>
        <a:lstStyle/>
        <a:p>
          <a:endParaRPr lang="nb-NO"/>
        </a:p>
      </dgm:t>
    </dgm:pt>
    <dgm:pt modelId="{EC1AA700-DADF-4988-8463-4900691CA3D1}" type="sibTrans" cxnId="{35E10BDD-F73E-4450-8814-2809BED6C54F}">
      <dgm:prSet/>
      <dgm:spPr/>
      <dgm:t>
        <a:bodyPr/>
        <a:lstStyle/>
        <a:p>
          <a:endParaRPr lang="nb-NO"/>
        </a:p>
      </dgm:t>
    </dgm:pt>
    <dgm:pt modelId="{6F470ADB-0C80-41FE-ACB5-4D601404D7F4}" type="pres">
      <dgm:prSet presAssocID="{3723096C-563E-4053-93DA-33E205FA07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4FE0A23-510D-4FC8-8E51-611BBD143BC5}" type="pres">
      <dgm:prSet presAssocID="{71C7ED0B-114C-4A20-9BC1-D637C4C92E56}" presName="compositeNode" presStyleCnt="0">
        <dgm:presLayoutVars>
          <dgm:bulletEnabled val="1"/>
        </dgm:presLayoutVars>
      </dgm:prSet>
      <dgm:spPr/>
    </dgm:pt>
    <dgm:pt modelId="{139EAD14-6E85-4569-A69E-5141178458A6}" type="pres">
      <dgm:prSet presAssocID="{71C7ED0B-114C-4A20-9BC1-D637C4C92E56}" presName="bgRect" presStyleLbl="node1" presStyleIdx="0" presStyleCnt="3" custLinFactNeighborX="-359" custLinFactNeighborY="12354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nb-NO"/>
        </a:p>
      </dgm:t>
    </dgm:pt>
    <dgm:pt modelId="{71438E44-7727-47D9-8100-33E46A50E26A}" type="pres">
      <dgm:prSet presAssocID="{71C7ED0B-114C-4A20-9BC1-D637C4C92E56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8F9C065-AE50-4C26-AAB2-1F80B0D2C1D5}" type="pres">
      <dgm:prSet presAssocID="{71C7ED0B-114C-4A20-9BC1-D637C4C92E56}" presName="child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b-NO"/>
        </a:p>
      </dgm:t>
    </dgm:pt>
    <dgm:pt modelId="{4A55A60A-3A42-429A-83CC-4D9E58B3C62A}" type="pres">
      <dgm:prSet presAssocID="{43E4EC55-4648-483E-A092-000EAEBD3A0D}" presName="hSp" presStyleCnt="0"/>
      <dgm:spPr/>
    </dgm:pt>
    <dgm:pt modelId="{EB943758-58A2-4ACB-97CC-402B8518182E}" type="pres">
      <dgm:prSet presAssocID="{43E4EC55-4648-483E-A092-000EAEBD3A0D}" presName="vProcSp" presStyleCnt="0"/>
      <dgm:spPr/>
    </dgm:pt>
    <dgm:pt modelId="{CA685323-BE47-48BC-B69D-C143527442C5}" type="pres">
      <dgm:prSet presAssocID="{43E4EC55-4648-483E-A092-000EAEBD3A0D}" presName="vSp1" presStyleCnt="0"/>
      <dgm:spPr/>
    </dgm:pt>
    <dgm:pt modelId="{EC71CD70-FA8C-4164-83A8-ECEF8F60F540}" type="pres">
      <dgm:prSet presAssocID="{43E4EC55-4648-483E-A092-000EAEBD3A0D}" presName="simulatedConn" presStyleLbl="solidFgAcc1" presStyleIdx="0" presStyleCnt="2"/>
      <dgm:spPr>
        <a:xfrm rot="5400000">
          <a:off x="2551860" y="3209695"/>
          <a:ext cx="472436" cy="402036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EE68A3E7-6ECB-434E-9B5D-9E421AA6A60D}" type="pres">
      <dgm:prSet presAssocID="{43E4EC55-4648-483E-A092-000EAEBD3A0D}" presName="vSp2" presStyleCnt="0"/>
      <dgm:spPr/>
    </dgm:pt>
    <dgm:pt modelId="{FEA0F0C1-C104-40C1-A4FF-6CE224FBB60E}" type="pres">
      <dgm:prSet presAssocID="{43E4EC55-4648-483E-A092-000EAEBD3A0D}" presName="sibTrans" presStyleCnt="0"/>
      <dgm:spPr/>
    </dgm:pt>
    <dgm:pt modelId="{0CC5A684-4F8A-43B8-BA3E-3A86AC140248}" type="pres">
      <dgm:prSet presAssocID="{4AFB6837-5AC6-43CF-A5B6-7E98D646C36E}" presName="compositeNode" presStyleCnt="0">
        <dgm:presLayoutVars>
          <dgm:bulletEnabled val="1"/>
        </dgm:presLayoutVars>
      </dgm:prSet>
      <dgm:spPr/>
    </dgm:pt>
    <dgm:pt modelId="{B562BD13-3342-4E88-A35F-FAC75C670163}" type="pres">
      <dgm:prSet presAssocID="{4AFB6837-5AC6-43CF-A5B6-7E98D646C36E}" presName="bgRect" presStyleLbl="node1" presStyleIdx="1" presStyleCnt="3" custLinFactNeighborX="626" custLinFactNeighborY="11514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nb-NO"/>
        </a:p>
      </dgm:t>
    </dgm:pt>
    <dgm:pt modelId="{956A3F77-5FBC-4F05-94B2-1E365415AA6A}" type="pres">
      <dgm:prSet presAssocID="{4AFB6837-5AC6-43CF-A5B6-7E98D646C36E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AC366E4-23F8-4A26-B089-F79D6749C01E}" type="pres">
      <dgm:prSet presAssocID="{8819AD6E-9543-4BE1-A4D9-5F9EBD6076F2}" presName="hSp" presStyleCnt="0"/>
      <dgm:spPr/>
    </dgm:pt>
    <dgm:pt modelId="{198C8F35-155D-4CDE-9AE9-BF7ECE669FEF}" type="pres">
      <dgm:prSet presAssocID="{8819AD6E-9543-4BE1-A4D9-5F9EBD6076F2}" presName="vProcSp" presStyleCnt="0"/>
      <dgm:spPr/>
    </dgm:pt>
    <dgm:pt modelId="{C777C788-DCEE-46E7-BA27-7286244A3006}" type="pres">
      <dgm:prSet presAssocID="{8819AD6E-9543-4BE1-A4D9-5F9EBD6076F2}" presName="vSp1" presStyleCnt="0"/>
      <dgm:spPr/>
    </dgm:pt>
    <dgm:pt modelId="{5DFDD898-1501-4F6A-A20B-D8517C36600A}" type="pres">
      <dgm:prSet presAssocID="{8819AD6E-9543-4BE1-A4D9-5F9EBD6076F2}" presName="simulatedConn" presStyleLbl="solidFgAcc1" presStyleIdx="1" presStyleCnt="2"/>
      <dgm:spPr>
        <a:xfrm rot="5400000">
          <a:off x="5325914" y="3209695"/>
          <a:ext cx="472436" cy="402036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EA7F7026-07CE-4AF2-8892-010A4343756C}" type="pres">
      <dgm:prSet presAssocID="{8819AD6E-9543-4BE1-A4D9-5F9EBD6076F2}" presName="vSp2" presStyleCnt="0"/>
      <dgm:spPr/>
    </dgm:pt>
    <dgm:pt modelId="{F990311B-6116-4028-8CE7-E9CC414CB25C}" type="pres">
      <dgm:prSet presAssocID="{8819AD6E-9543-4BE1-A4D9-5F9EBD6076F2}" presName="sibTrans" presStyleCnt="0"/>
      <dgm:spPr/>
    </dgm:pt>
    <dgm:pt modelId="{56C18F60-8A20-4E20-9B67-13F2E1FA78D8}" type="pres">
      <dgm:prSet presAssocID="{ABD38086-070F-436F-B6BA-8AC299C9CA1E}" presName="compositeNode" presStyleCnt="0">
        <dgm:presLayoutVars>
          <dgm:bulletEnabled val="1"/>
        </dgm:presLayoutVars>
      </dgm:prSet>
      <dgm:spPr/>
    </dgm:pt>
    <dgm:pt modelId="{8C0789A0-0A00-449D-AF41-912DB6048628}" type="pres">
      <dgm:prSet presAssocID="{ABD38086-070F-436F-B6BA-8AC299C9CA1E}" presName="bgRect" presStyleLbl="node1" presStyleIdx="2" presStyleCnt="3" custLinFactNeighborX="232" custLinFactNeighborY="11108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nb-NO"/>
        </a:p>
      </dgm:t>
    </dgm:pt>
    <dgm:pt modelId="{8B965291-2296-42AC-BB6E-443BD398B7E0}" type="pres">
      <dgm:prSet presAssocID="{ABD38086-070F-436F-B6BA-8AC299C9CA1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DD30DA1-8872-4573-87FC-828A1C728DC9}" type="pres">
      <dgm:prSet presAssocID="{ABD38086-070F-436F-B6BA-8AC299C9CA1E}" presName="child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b-NO"/>
        </a:p>
      </dgm:t>
    </dgm:pt>
  </dgm:ptLst>
  <dgm:cxnLst>
    <dgm:cxn modelId="{F4C48D9D-0A86-4213-9E81-CD214C6B34BB}" srcId="{3723096C-563E-4053-93DA-33E205FA078F}" destId="{4AFB6837-5AC6-43CF-A5B6-7E98D646C36E}" srcOrd="1" destOrd="0" parTransId="{4A18878C-B625-42E0-8203-4C8BBA608ACE}" sibTransId="{8819AD6E-9543-4BE1-A4D9-5F9EBD6076F2}"/>
    <dgm:cxn modelId="{F3A913DC-49DD-4EB3-A25A-02874A342067}" type="presOf" srcId="{71C7ED0B-114C-4A20-9BC1-D637C4C92E56}" destId="{71438E44-7727-47D9-8100-33E46A50E26A}" srcOrd="1" destOrd="0" presId="urn:microsoft.com/office/officeart/2005/8/layout/hProcess7#1"/>
    <dgm:cxn modelId="{D605AD24-8E1F-4093-A48C-E9B0163BD5A6}" type="presOf" srcId="{4BB411F2-5F93-4FF9-A65E-1B68F1DA4453}" destId="{98F9C065-AE50-4C26-AAB2-1F80B0D2C1D5}" srcOrd="0" destOrd="3" presId="urn:microsoft.com/office/officeart/2005/8/layout/hProcess7#1"/>
    <dgm:cxn modelId="{D6DA127C-0684-4151-8830-01F6E7906983}" type="presOf" srcId="{5C703F80-04CD-43BC-B4F2-1808497B4779}" destId="{98F9C065-AE50-4C26-AAB2-1F80B0D2C1D5}" srcOrd="0" destOrd="6" presId="urn:microsoft.com/office/officeart/2005/8/layout/hProcess7#1"/>
    <dgm:cxn modelId="{44B7B86A-BB4C-455D-BFF5-705929BFCF06}" type="presOf" srcId="{C7E52A8B-7FD2-4F30-8790-A52A93B94979}" destId="{9DD30DA1-8872-4573-87FC-828A1C728DC9}" srcOrd="0" destOrd="0" presId="urn:microsoft.com/office/officeart/2005/8/layout/hProcess7#1"/>
    <dgm:cxn modelId="{7ECBCE8A-D1AA-4062-AC7B-2A130EFD81BB}" srcId="{71C7ED0B-114C-4A20-9BC1-D637C4C92E56}" destId="{B39D1E4D-3C07-48E1-822B-84D935D73C3D}" srcOrd="1" destOrd="0" parTransId="{BB1C2245-9E63-40CF-99D5-D146C8BCA572}" sibTransId="{8F84527E-FCFE-497B-9D34-A8D7A8909FF1}"/>
    <dgm:cxn modelId="{C37004E2-A214-4E72-AA36-0A219D45001F}" type="presOf" srcId="{ABD38086-070F-436F-B6BA-8AC299C9CA1E}" destId="{8C0789A0-0A00-449D-AF41-912DB6048628}" srcOrd="0" destOrd="0" presId="urn:microsoft.com/office/officeart/2005/8/layout/hProcess7#1"/>
    <dgm:cxn modelId="{00753A14-CBDA-42D3-B14B-F5CE2785F734}" srcId="{71C7ED0B-114C-4A20-9BC1-D637C4C92E56}" destId="{E120DB1A-3019-47E4-B2D7-0674C65213C6}" srcOrd="5" destOrd="0" parTransId="{F09E4CC2-6233-48CF-9B10-DF487FB704FD}" sibTransId="{01F486A0-FF6A-4CED-9E80-D46F300FCEEB}"/>
    <dgm:cxn modelId="{FF88DB67-75CB-4187-A060-1EB84E073996}" srcId="{3723096C-563E-4053-93DA-33E205FA078F}" destId="{71C7ED0B-114C-4A20-9BC1-D637C4C92E56}" srcOrd="0" destOrd="0" parTransId="{EDFBE39F-F05B-4E6E-A72E-975920989AE7}" sibTransId="{43E4EC55-4648-483E-A092-000EAEBD3A0D}"/>
    <dgm:cxn modelId="{A8C8F08B-A7CC-44E3-A651-F0326AFA9E59}" type="presOf" srcId="{BAB8DB29-84AD-4E34-86DC-157D2C02A0F2}" destId="{98F9C065-AE50-4C26-AAB2-1F80B0D2C1D5}" srcOrd="0" destOrd="4" presId="urn:microsoft.com/office/officeart/2005/8/layout/hProcess7#1"/>
    <dgm:cxn modelId="{35E10BDD-F73E-4450-8814-2809BED6C54F}" srcId="{71C7ED0B-114C-4A20-9BC1-D637C4C92E56}" destId="{5C703F80-04CD-43BC-B4F2-1808497B4779}" srcOrd="6" destOrd="0" parTransId="{447F088D-1A17-4357-8BF3-9D051AA3FB32}" sibTransId="{EC1AA700-DADF-4988-8463-4900691CA3D1}"/>
    <dgm:cxn modelId="{128FA210-C8B6-4368-8B05-6822CE0D9B40}" type="presOf" srcId="{E120DB1A-3019-47E4-B2D7-0674C65213C6}" destId="{98F9C065-AE50-4C26-AAB2-1F80B0D2C1D5}" srcOrd="0" destOrd="5" presId="urn:microsoft.com/office/officeart/2005/8/layout/hProcess7#1"/>
    <dgm:cxn modelId="{D7BF3E38-142A-4072-B57F-397C7CE4F85C}" type="presOf" srcId="{3723096C-563E-4053-93DA-33E205FA078F}" destId="{6F470ADB-0C80-41FE-ACB5-4D601404D7F4}" srcOrd="0" destOrd="0" presId="urn:microsoft.com/office/officeart/2005/8/layout/hProcess7#1"/>
    <dgm:cxn modelId="{03BC29F7-0D1D-464C-A1DE-615677EBE1DD}" srcId="{71C7ED0B-114C-4A20-9BC1-D637C4C92E56}" destId="{4BB411F2-5F93-4FF9-A65E-1B68F1DA4453}" srcOrd="3" destOrd="0" parTransId="{4F934550-25B0-4259-9EA1-EC8DC976544C}" sibTransId="{8EB95D3B-F5DE-44B9-B79D-86C72AE36827}"/>
    <dgm:cxn modelId="{CFC78D65-5F5B-4C06-AC9E-B9C00F5CC1A6}" srcId="{3723096C-563E-4053-93DA-33E205FA078F}" destId="{ABD38086-070F-436F-B6BA-8AC299C9CA1E}" srcOrd="2" destOrd="0" parTransId="{CAA0D9DE-31C2-4121-861C-9E1B0E4266FB}" sibTransId="{B331FD79-7802-4FCF-AA18-6600B3AFEEE2}"/>
    <dgm:cxn modelId="{AF72F40C-6DD6-444E-B685-24FDE82597DD}" type="presOf" srcId="{71C7ED0B-114C-4A20-9BC1-D637C4C92E56}" destId="{139EAD14-6E85-4569-A69E-5141178458A6}" srcOrd="0" destOrd="0" presId="urn:microsoft.com/office/officeart/2005/8/layout/hProcess7#1"/>
    <dgm:cxn modelId="{2B313DFB-E955-4CFA-8D37-18CE15CEA725}" type="presOf" srcId="{BE1D3568-8AE5-46C4-B337-55BD931E0D4B}" destId="{98F9C065-AE50-4C26-AAB2-1F80B0D2C1D5}" srcOrd="0" destOrd="0" presId="urn:microsoft.com/office/officeart/2005/8/layout/hProcess7#1"/>
    <dgm:cxn modelId="{594EB266-835A-4129-8BC1-ED5C60E390A0}" srcId="{71C7ED0B-114C-4A20-9BC1-D637C4C92E56}" destId="{D34D0AA1-F387-4DE1-B8BD-CFD3FFC53C32}" srcOrd="2" destOrd="0" parTransId="{10BF721B-2A3C-4382-B455-D4E9F4C422C6}" sibTransId="{56D087AE-D690-4659-A4AB-BDD1995B0D35}"/>
    <dgm:cxn modelId="{F3751B46-4985-448E-A820-6184B6945443}" type="presOf" srcId="{4AFB6837-5AC6-43CF-A5B6-7E98D646C36E}" destId="{B562BD13-3342-4E88-A35F-FAC75C670163}" srcOrd="0" destOrd="0" presId="urn:microsoft.com/office/officeart/2005/8/layout/hProcess7#1"/>
    <dgm:cxn modelId="{4C081212-A1B6-4691-8D3A-FC0763E2C05A}" srcId="{71C7ED0B-114C-4A20-9BC1-D637C4C92E56}" destId="{BE1D3568-8AE5-46C4-B337-55BD931E0D4B}" srcOrd="0" destOrd="0" parTransId="{933516EE-3592-43DF-8702-617C14E9AF25}" sibTransId="{4F8B3617-877C-4468-BFD5-FEED26FA4857}"/>
    <dgm:cxn modelId="{2D251207-A338-4CA2-8E41-C1DD5CF03D0C}" type="presOf" srcId="{ABD38086-070F-436F-B6BA-8AC299C9CA1E}" destId="{8B965291-2296-42AC-BB6E-443BD398B7E0}" srcOrd="1" destOrd="0" presId="urn:microsoft.com/office/officeart/2005/8/layout/hProcess7#1"/>
    <dgm:cxn modelId="{816A2929-424C-4DFF-93C2-05831FC51476}" type="presOf" srcId="{4AFB6837-5AC6-43CF-A5B6-7E98D646C36E}" destId="{956A3F77-5FBC-4F05-94B2-1E365415AA6A}" srcOrd="1" destOrd="0" presId="urn:microsoft.com/office/officeart/2005/8/layout/hProcess7#1"/>
    <dgm:cxn modelId="{3329F347-FCEE-4674-8CA6-93576B7A7F49}" type="presOf" srcId="{B39D1E4D-3C07-48E1-822B-84D935D73C3D}" destId="{98F9C065-AE50-4C26-AAB2-1F80B0D2C1D5}" srcOrd="0" destOrd="1" presId="urn:microsoft.com/office/officeart/2005/8/layout/hProcess7#1"/>
    <dgm:cxn modelId="{87A1D9DB-0DE9-4BB0-B20F-7183B5EEE4ED}" srcId="{71C7ED0B-114C-4A20-9BC1-D637C4C92E56}" destId="{BAB8DB29-84AD-4E34-86DC-157D2C02A0F2}" srcOrd="4" destOrd="0" parTransId="{FB42185F-6A76-4A0C-AEAA-956F16D70190}" sibTransId="{7DB254DB-1212-4E0D-98EE-CD6948E2C275}"/>
    <dgm:cxn modelId="{44F7CCA7-C6A0-46CE-AE8D-651B38DE44FF}" srcId="{ABD38086-070F-436F-B6BA-8AC299C9CA1E}" destId="{C7E52A8B-7FD2-4F30-8790-A52A93B94979}" srcOrd="0" destOrd="0" parTransId="{06C9F896-A93B-4D44-8F1F-9DEBFE8D2A3A}" sibTransId="{D1A7E513-C96B-4ABD-9C7D-54C340CF6A4A}"/>
    <dgm:cxn modelId="{6E167E33-DCE5-45DF-8203-E169517F25A1}" type="presOf" srcId="{D34D0AA1-F387-4DE1-B8BD-CFD3FFC53C32}" destId="{98F9C065-AE50-4C26-AAB2-1F80B0D2C1D5}" srcOrd="0" destOrd="2" presId="urn:microsoft.com/office/officeart/2005/8/layout/hProcess7#1"/>
    <dgm:cxn modelId="{3E37637F-3F90-4B45-9CBF-3C544439F76B}" type="presParOf" srcId="{6F470ADB-0C80-41FE-ACB5-4D601404D7F4}" destId="{F4FE0A23-510D-4FC8-8E51-611BBD143BC5}" srcOrd="0" destOrd="0" presId="urn:microsoft.com/office/officeart/2005/8/layout/hProcess7#1"/>
    <dgm:cxn modelId="{3A7CFF50-533C-46C2-809A-6BC424A5863B}" type="presParOf" srcId="{F4FE0A23-510D-4FC8-8E51-611BBD143BC5}" destId="{139EAD14-6E85-4569-A69E-5141178458A6}" srcOrd="0" destOrd="0" presId="urn:microsoft.com/office/officeart/2005/8/layout/hProcess7#1"/>
    <dgm:cxn modelId="{1ECE4997-8F5F-486B-9F08-61C7C15DE26C}" type="presParOf" srcId="{F4FE0A23-510D-4FC8-8E51-611BBD143BC5}" destId="{71438E44-7727-47D9-8100-33E46A50E26A}" srcOrd="1" destOrd="0" presId="urn:microsoft.com/office/officeart/2005/8/layout/hProcess7#1"/>
    <dgm:cxn modelId="{ECAE37E3-7931-497E-92AF-9CE279981D14}" type="presParOf" srcId="{F4FE0A23-510D-4FC8-8E51-611BBD143BC5}" destId="{98F9C065-AE50-4C26-AAB2-1F80B0D2C1D5}" srcOrd="2" destOrd="0" presId="urn:microsoft.com/office/officeart/2005/8/layout/hProcess7#1"/>
    <dgm:cxn modelId="{33989B2A-C122-4F18-BABC-61BEC0EB6871}" type="presParOf" srcId="{6F470ADB-0C80-41FE-ACB5-4D601404D7F4}" destId="{4A55A60A-3A42-429A-83CC-4D9E58B3C62A}" srcOrd="1" destOrd="0" presId="urn:microsoft.com/office/officeart/2005/8/layout/hProcess7#1"/>
    <dgm:cxn modelId="{B00CD19A-BCD8-46A9-847A-6A91583AAD64}" type="presParOf" srcId="{6F470ADB-0C80-41FE-ACB5-4D601404D7F4}" destId="{EB943758-58A2-4ACB-97CC-402B8518182E}" srcOrd="2" destOrd="0" presId="urn:microsoft.com/office/officeart/2005/8/layout/hProcess7#1"/>
    <dgm:cxn modelId="{DFEC93FB-6CC6-4919-82A1-7A43E4081077}" type="presParOf" srcId="{EB943758-58A2-4ACB-97CC-402B8518182E}" destId="{CA685323-BE47-48BC-B69D-C143527442C5}" srcOrd="0" destOrd="0" presId="urn:microsoft.com/office/officeart/2005/8/layout/hProcess7#1"/>
    <dgm:cxn modelId="{39BA5684-2CC5-4DA7-8147-BFBE6737C538}" type="presParOf" srcId="{EB943758-58A2-4ACB-97CC-402B8518182E}" destId="{EC71CD70-FA8C-4164-83A8-ECEF8F60F540}" srcOrd="1" destOrd="0" presId="urn:microsoft.com/office/officeart/2005/8/layout/hProcess7#1"/>
    <dgm:cxn modelId="{4952F600-A874-417E-BE89-D982A7349881}" type="presParOf" srcId="{EB943758-58A2-4ACB-97CC-402B8518182E}" destId="{EE68A3E7-6ECB-434E-9B5D-9E421AA6A60D}" srcOrd="2" destOrd="0" presId="urn:microsoft.com/office/officeart/2005/8/layout/hProcess7#1"/>
    <dgm:cxn modelId="{E6092994-FE67-48DF-B7E4-F8245141A299}" type="presParOf" srcId="{6F470ADB-0C80-41FE-ACB5-4D601404D7F4}" destId="{FEA0F0C1-C104-40C1-A4FF-6CE224FBB60E}" srcOrd="3" destOrd="0" presId="urn:microsoft.com/office/officeart/2005/8/layout/hProcess7#1"/>
    <dgm:cxn modelId="{B2FAA890-ABA5-4C6C-A2C7-4AEF355DB286}" type="presParOf" srcId="{6F470ADB-0C80-41FE-ACB5-4D601404D7F4}" destId="{0CC5A684-4F8A-43B8-BA3E-3A86AC140248}" srcOrd="4" destOrd="0" presId="urn:microsoft.com/office/officeart/2005/8/layout/hProcess7#1"/>
    <dgm:cxn modelId="{A032FB75-3277-4037-962C-38B2D524ACC3}" type="presParOf" srcId="{0CC5A684-4F8A-43B8-BA3E-3A86AC140248}" destId="{B562BD13-3342-4E88-A35F-FAC75C670163}" srcOrd="0" destOrd="0" presId="urn:microsoft.com/office/officeart/2005/8/layout/hProcess7#1"/>
    <dgm:cxn modelId="{A5AA0897-498F-403A-A12E-6F591D95943E}" type="presParOf" srcId="{0CC5A684-4F8A-43B8-BA3E-3A86AC140248}" destId="{956A3F77-5FBC-4F05-94B2-1E365415AA6A}" srcOrd="1" destOrd="0" presId="urn:microsoft.com/office/officeart/2005/8/layout/hProcess7#1"/>
    <dgm:cxn modelId="{C34395FD-2B1E-4A44-8AD0-C79D58BBDEC4}" type="presParOf" srcId="{6F470ADB-0C80-41FE-ACB5-4D601404D7F4}" destId="{7AC366E4-23F8-4A26-B089-F79D6749C01E}" srcOrd="5" destOrd="0" presId="urn:microsoft.com/office/officeart/2005/8/layout/hProcess7#1"/>
    <dgm:cxn modelId="{98B2F72C-BFD2-44A7-A284-62AE6813D251}" type="presParOf" srcId="{6F470ADB-0C80-41FE-ACB5-4D601404D7F4}" destId="{198C8F35-155D-4CDE-9AE9-BF7ECE669FEF}" srcOrd="6" destOrd="0" presId="urn:microsoft.com/office/officeart/2005/8/layout/hProcess7#1"/>
    <dgm:cxn modelId="{FF0AE1C6-43E4-4A9C-9C5E-B480BF6B9142}" type="presParOf" srcId="{198C8F35-155D-4CDE-9AE9-BF7ECE669FEF}" destId="{C777C788-DCEE-46E7-BA27-7286244A3006}" srcOrd="0" destOrd="0" presId="urn:microsoft.com/office/officeart/2005/8/layout/hProcess7#1"/>
    <dgm:cxn modelId="{3B6923E3-43CE-465B-BE5C-4110E8A51E38}" type="presParOf" srcId="{198C8F35-155D-4CDE-9AE9-BF7ECE669FEF}" destId="{5DFDD898-1501-4F6A-A20B-D8517C36600A}" srcOrd="1" destOrd="0" presId="urn:microsoft.com/office/officeart/2005/8/layout/hProcess7#1"/>
    <dgm:cxn modelId="{6A41A88A-A5FA-4E02-86FA-0D9774C3BA3B}" type="presParOf" srcId="{198C8F35-155D-4CDE-9AE9-BF7ECE669FEF}" destId="{EA7F7026-07CE-4AF2-8892-010A4343756C}" srcOrd="2" destOrd="0" presId="urn:microsoft.com/office/officeart/2005/8/layout/hProcess7#1"/>
    <dgm:cxn modelId="{1D7BE38E-4D39-47DD-8C4D-92B3CF5D0802}" type="presParOf" srcId="{6F470ADB-0C80-41FE-ACB5-4D601404D7F4}" destId="{F990311B-6116-4028-8CE7-E9CC414CB25C}" srcOrd="7" destOrd="0" presId="urn:microsoft.com/office/officeart/2005/8/layout/hProcess7#1"/>
    <dgm:cxn modelId="{5CB63545-D944-48E8-BCBC-14B8203AFB24}" type="presParOf" srcId="{6F470ADB-0C80-41FE-ACB5-4D601404D7F4}" destId="{56C18F60-8A20-4E20-9B67-13F2E1FA78D8}" srcOrd="8" destOrd="0" presId="urn:microsoft.com/office/officeart/2005/8/layout/hProcess7#1"/>
    <dgm:cxn modelId="{B60749A8-AE61-4724-9AA5-414B85C90A73}" type="presParOf" srcId="{56C18F60-8A20-4E20-9B67-13F2E1FA78D8}" destId="{8C0789A0-0A00-449D-AF41-912DB6048628}" srcOrd="0" destOrd="0" presId="urn:microsoft.com/office/officeart/2005/8/layout/hProcess7#1"/>
    <dgm:cxn modelId="{8832D3B9-001A-43A9-93F5-942335A91F2D}" type="presParOf" srcId="{56C18F60-8A20-4E20-9B67-13F2E1FA78D8}" destId="{8B965291-2296-42AC-BB6E-443BD398B7E0}" srcOrd="1" destOrd="0" presId="urn:microsoft.com/office/officeart/2005/8/layout/hProcess7#1"/>
    <dgm:cxn modelId="{8E349350-CB72-4721-A8E2-9EBAF3854E9B}" type="presParOf" srcId="{56C18F60-8A20-4E20-9B67-13F2E1FA78D8}" destId="{9DD30DA1-8872-4573-87FC-828A1C728DC9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9DF9D-70B9-4A95-8081-C85CABA04B91}" type="datetimeFigureOut">
              <a:rPr lang="nb-NO" smtClean="0"/>
              <a:pPr/>
              <a:t>01.04.2016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E5CD6-C30C-4381-8CD0-2F4F00C761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26826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573401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8731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558392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626175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00639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>
              <a:ea typeface="ＭＳ Ｐゴシック" pitchFamily="34" charset="-128"/>
            </a:endParaRPr>
          </a:p>
        </p:txBody>
      </p:sp>
      <p:sp>
        <p:nvSpPr>
          <p:cNvPr id="5018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711D73-9AB7-4B84-8EA5-4A90DCD85C84}" type="slidenum">
              <a:rPr lang="nb-NO" altLang="nb-NO" sz="1200" smtClean="0">
                <a:latin typeface="Arial" charset="0"/>
              </a:rPr>
              <a:pPr/>
              <a:t>15</a:t>
            </a:fld>
            <a:endParaRPr lang="nb-NO" altLang="nb-NO" sz="1200" smtClean="0">
              <a:latin typeface="Arial" charset="0"/>
            </a:endParaRPr>
          </a:p>
        </p:txBody>
      </p:sp>
      <p:sp>
        <p:nvSpPr>
          <p:cNvPr id="50181" name="Plassholder for bunntekst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r>
              <a:rPr lang="nn-NO" altLang="nb-NO" smtClean="0">
                <a:latin typeface="Arial" charset="0"/>
                <a:cs typeface="Arial" charset="0"/>
              </a:rPr>
              <a:t>Ragnhild Sperstad Lyng, Fylkesmannen i Nord-Trøndelag</a:t>
            </a:r>
            <a:endParaRPr lang="en-US" altLang="nb-N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530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93612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63820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43922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64500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81110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Begynne litt annerledes i dag</a:t>
            </a:r>
            <a:r>
              <a:rPr lang="nb-NO" baseline="0" dirty="0" smtClean="0"/>
              <a:t> enn tidligere.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Instrumentell vurdering = instrumentell læring. Lærernes vurderingspraksis påvirker</a:t>
            </a:r>
            <a:r>
              <a:rPr lang="nb-NO" baseline="0" dirty="0" smtClean="0"/>
              <a:t> elevenes læringsstrategier.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Elevene er ikke dumme og om det er «kapittelprøver» så legger man opp til det.</a:t>
            </a:r>
          </a:p>
          <a:p>
            <a:endParaRPr lang="nb-NO" dirty="0" smtClean="0"/>
          </a:p>
          <a:p>
            <a:r>
              <a:rPr lang="nb-NO" dirty="0" smtClean="0"/>
              <a:t>Kan du lærestoffet i matematikk? Ingen fare – jeg har tannlegetime.</a:t>
            </a:r>
          </a:p>
          <a:p>
            <a:endParaRPr lang="nb-NO" dirty="0" smtClean="0"/>
          </a:p>
          <a:p>
            <a:r>
              <a:rPr lang="nb-NO" dirty="0" smtClean="0"/>
              <a:t>For lite fokus på ferdighetene.</a:t>
            </a:r>
          </a:p>
          <a:p>
            <a:endParaRPr lang="nb-NO" dirty="0" smtClean="0"/>
          </a:p>
          <a:p>
            <a:r>
              <a:rPr lang="nb-NO" dirty="0" err="1" smtClean="0"/>
              <a:t>Hallset</a:t>
            </a:r>
            <a:r>
              <a:rPr lang="nb-NO" smtClean="0"/>
              <a:t> skole. Anne </a:t>
            </a:r>
            <a:r>
              <a:rPr lang="nb-NO" dirty="0" smtClean="0"/>
              <a:t>Line </a:t>
            </a:r>
            <a:r>
              <a:rPr lang="nb-NO" dirty="0" err="1" smtClean="0"/>
              <a:t>Bjarke</a:t>
            </a:r>
            <a:r>
              <a:rPr lang="nb-NO" dirty="0" smtClean="0"/>
              <a:t>. Karen Husøy.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545742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44825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44825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85844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C0EF1-D323-446E-991E-73CF9C64207E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46533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A8C4-060F-432D-8292-E2A609BA0BCC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99088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A8C4-060F-432D-8292-E2A609BA0BCC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26738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A8C4-060F-432D-8292-E2A609BA0BCC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26738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A8C4-060F-432D-8292-E2A609BA0BCC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26738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5A8C4-060F-432D-8292-E2A609BA0BCC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267387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12077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67820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860145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90746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907468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06397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7271566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893468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65057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539889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174200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921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67820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aseline="0" dirty="0" smtClean="0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86563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 smtClean="0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754579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CB46F-DD30-410C-9CC6-3B5F5EB74BC0}" type="slidenum">
              <a:rPr lang="nb-NO" smtClean="0"/>
              <a:pPr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021025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664831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19656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3117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A89B9-6FA9-4AED-872F-2B4D605709D2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6776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3CED88-85F1-49C7-B0C8-F30D0EFEA44B}" type="slidenum">
              <a:rPr lang="nb-NO" altLang="nb-NO" sz="1200"/>
              <a:pPr/>
              <a:t>8</a:t>
            </a:fld>
            <a:endParaRPr lang="nb-NO" altLang="nb-NO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92413" y="744538"/>
            <a:ext cx="1212850" cy="90963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1902605"/>
            <a:ext cx="4984962" cy="7279535"/>
          </a:xfrm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4065436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65878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E5CD6-C30C-4381-8CD0-2F4F00C7610E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8418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ylkesmannen.no/Global/Scaled/616x210x1/Images-Bilder%20FMST-Generelle%20illustrasjoner-Servicetorget-Tørris-Frontbilder-Kjeungen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9"/>
          <a:stretch/>
        </p:blipFill>
        <p:spPr bwMode="auto">
          <a:xfrm>
            <a:off x="2" y="3666150"/>
            <a:ext cx="9143999" cy="30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6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0" y="54742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e 3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699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320480" cy="46085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0" y="1844824"/>
            <a:ext cx="4320480" cy="46085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2" name="Plassholder for lysbildenummer 5"/>
          <p:cNvSpPr txBox="1">
            <a:spLocks/>
          </p:cNvSpPr>
          <p:nvPr/>
        </p:nvSpPr>
        <p:spPr>
          <a:xfrm>
            <a:off x="7010400" y="7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CD3B1D-149E-49C6-B4DF-248048933A1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0" y="54742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lassholder for tekst 2"/>
          <p:cNvSpPr>
            <a:spLocks noGrp="1"/>
          </p:cNvSpPr>
          <p:nvPr>
            <p:ph type="body" idx="10"/>
          </p:nvPr>
        </p:nvSpPr>
        <p:spPr>
          <a:xfrm>
            <a:off x="457200" y="1340768"/>
            <a:ext cx="4114800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 cap="small" baseline="0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4" name="Plassholder for tekst 2"/>
          <p:cNvSpPr>
            <a:spLocks noGrp="1"/>
          </p:cNvSpPr>
          <p:nvPr>
            <p:ph type="body" idx="11"/>
          </p:nvPr>
        </p:nvSpPr>
        <p:spPr>
          <a:xfrm>
            <a:off x="4572000" y="1340768"/>
            <a:ext cx="4104456" cy="432048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 cap="small" baseline="0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19" name="Gruppe 18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0" name="Rektangel 19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Rektangel 34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Rektangel 35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Rektangel 36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" name="Rektangel 37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9" name="Rektangel 38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0" name="Rektangel 39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1" name="Rektangel 40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2" name="Rektangel 41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506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 txBox="1">
            <a:spLocks/>
          </p:cNvSpPr>
          <p:nvPr/>
        </p:nvSpPr>
        <p:spPr>
          <a:xfrm>
            <a:off x="7010400" y="7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CD3B1D-149E-49C6-B4DF-248048933A1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0" y="54742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15" name="Rektangel 14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Rektangel 31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Rektangel 32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Rektangel 33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4500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Bjørn Rist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Bjørn Rist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3239D-0A3F-4E09-BD05-40DD294F02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784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o spalt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9501" y="1791494"/>
            <a:ext cx="3679268" cy="44627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4895231" y="1791826"/>
            <a:ext cx="3678071" cy="4462705"/>
          </a:xfrm>
        </p:spPr>
        <p:txBody>
          <a:bodyPr numCol="1"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144695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ylkesmannen.no/Global/Scaled/616x210x1/Images-Bilder%20FMST-Generelle%20illustrasjoner-Servicetorget-Tørris-Frontbilder-Kjeungen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59"/>
          <a:stretch/>
        </p:blipFill>
        <p:spPr bwMode="auto">
          <a:xfrm>
            <a:off x="2" y="3666150"/>
            <a:ext cx="9143999" cy="30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ylkesmannen.no/Global/Scaled/616x210x1/Images-Bilder%20FMST-Generelle%20illustrasjoner-Servicetorget-Tørris-Frontbilder-Trondheim%20i%20januarsol%20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66150"/>
            <a:ext cx="9144000" cy="311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6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0" y="54742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426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mstslu\AppData\Local\Microsoft\Windows\Temporary Internet Files\Content.Outlook\6K41MI9R\DSC_0051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64038"/>
            <a:ext cx="9144000" cy="29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6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0" y="54742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4970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Bilder_Vigleik\Diverse\Andåsen, Skau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00" b="50081"/>
          <a:stretch/>
        </p:blipFill>
        <p:spPr bwMode="auto">
          <a:xfrm>
            <a:off x="0" y="3645024"/>
            <a:ext cx="9142472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6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0" y="54742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610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Bilder_Vigleik\Diverse\Dindalen, Oppd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248" b="18124"/>
          <a:stretch/>
        </p:blipFill>
        <p:spPr bwMode="auto">
          <a:xfrm>
            <a:off x="0" y="3664038"/>
            <a:ext cx="9144000" cy="29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6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0" y="54742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610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Bilder_Vigleik\Diverse\Sørjer, Os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2" b="62672"/>
          <a:stretch/>
        </p:blipFill>
        <p:spPr bwMode="auto">
          <a:xfrm>
            <a:off x="0" y="3718942"/>
            <a:ext cx="9144000" cy="28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118199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35496" y="90325"/>
            <a:ext cx="2664296" cy="38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0" dirty="0" smtClean="0"/>
              <a:t>Fylkesmannen i Sør-Trøndelag</a:t>
            </a:r>
            <a:endParaRPr lang="nb-NO" sz="1200" b="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0" y="54742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3" name="Rektangel 22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610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/>
            </a:lvl3pPr>
            <a:lvl4pPr>
              <a:defRPr sz="18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10400" y="7960"/>
            <a:ext cx="2133600" cy="365125"/>
          </a:xfrm>
        </p:spPr>
        <p:txBody>
          <a:bodyPr/>
          <a:lstStyle/>
          <a:p>
            <a:fld id="{5778E74F-EB78-4036-B216-1E3D3B629F6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0" y="54742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pe 19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22" name="Rektangel 21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3" name="Rektangel 22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Rektangel 23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5" name="Rektangel 24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6" name="Rektangel 25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7" name="Rektangel 26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8" name="Rektangel 27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9" name="Rektangel 28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08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 txBox="1">
            <a:spLocks/>
          </p:cNvSpPr>
          <p:nvPr/>
        </p:nvSpPr>
        <p:spPr>
          <a:xfrm>
            <a:off x="7010400" y="7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CD3B1D-149E-49C6-B4DF-248048933A1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9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0" y="54742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e 14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16" name="Rektangel 15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0" name="Rektangel 29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" name="Rektangel 30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Rektangel 31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Rektangel 32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Rektangel 33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Rektangel 34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Rektangel 35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7931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114800" cy="5112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0" y="1340768"/>
            <a:ext cx="4114800" cy="5112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36699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22" name="Plassholder for lysbildenummer 5"/>
          <p:cNvSpPr txBox="1">
            <a:spLocks/>
          </p:cNvSpPr>
          <p:nvPr/>
        </p:nvSpPr>
        <p:spPr>
          <a:xfrm>
            <a:off x="7010400" y="79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CD3B1D-149E-49C6-B4DF-248048933A1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" t="33416" r="56907" b="45186"/>
          <a:stretch/>
        </p:blipFill>
        <p:spPr bwMode="auto">
          <a:xfrm>
            <a:off x="52800" y="54742"/>
            <a:ext cx="3198326" cy="51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pe 16"/>
          <p:cNvGrpSpPr/>
          <p:nvPr/>
        </p:nvGrpSpPr>
        <p:grpSpPr>
          <a:xfrm>
            <a:off x="0" y="6525345"/>
            <a:ext cx="9144000" cy="360040"/>
            <a:chOff x="0" y="6525345"/>
            <a:chExt cx="9144000" cy="360040"/>
          </a:xfrm>
        </p:grpSpPr>
        <p:sp>
          <p:nvSpPr>
            <p:cNvPr id="18" name="Rektangel 17"/>
            <p:cNvSpPr/>
            <p:nvPr userDrawn="1"/>
          </p:nvSpPr>
          <p:spPr>
            <a:xfrm>
              <a:off x="0" y="6525345"/>
              <a:ext cx="1043608" cy="360040"/>
            </a:xfrm>
            <a:prstGeom prst="rect">
              <a:avLst/>
            </a:prstGeom>
            <a:solidFill>
              <a:srgbClr val="A88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Folk og samfunn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1008112" y="6525345"/>
              <a:ext cx="1043608" cy="360040"/>
            </a:xfrm>
            <a:prstGeom prst="rect">
              <a:avLst/>
            </a:prstGeom>
            <a:solidFill>
              <a:srgbClr val="C56F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Barnehage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og opplæring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0" name="Rektangel 19"/>
            <p:cNvSpPr/>
            <p:nvPr userDrawn="1"/>
          </p:nvSpPr>
          <p:spPr>
            <a:xfrm>
              <a:off x="2051720" y="6525345"/>
              <a:ext cx="1043608" cy="360040"/>
            </a:xfrm>
            <a:prstGeom prst="rect">
              <a:avLst/>
            </a:prstGeom>
            <a:solidFill>
              <a:srgbClr val="784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Barn og foreldre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" name="Rektangel 32"/>
            <p:cNvSpPr/>
            <p:nvPr userDrawn="1"/>
          </p:nvSpPr>
          <p:spPr>
            <a:xfrm>
              <a:off x="3096344" y="6525345"/>
              <a:ext cx="1043608" cy="360040"/>
            </a:xfrm>
            <a:prstGeom prst="rect">
              <a:avLst/>
            </a:prstGeom>
            <a:solidFill>
              <a:srgbClr val="AA38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Helse og omsorg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4" name="Rektangel 33"/>
            <p:cNvSpPr/>
            <p:nvPr userDrawn="1"/>
          </p:nvSpPr>
          <p:spPr>
            <a:xfrm>
              <a:off x="4139952" y="6525345"/>
              <a:ext cx="1043608" cy="360040"/>
            </a:xfrm>
            <a:prstGeom prst="rect">
              <a:avLst/>
            </a:prstGeom>
            <a:solidFill>
              <a:srgbClr val="737F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Miljø og klima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Rektangel 34"/>
            <p:cNvSpPr/>
            <p:nvPr userDrawn="1"/>
          </p:nvSpPr>
          <p:spPr>
            <a:xfrm>
              <a:off x="5184576" y="6525345"/>
              <a:ext cx="1043608" cy="360040"/>
            </a:xfrm>
            <a:prstGeom prst="rect">
              <a:avLst/>
            </a:prstGeom>
            <a:solidFill>
              <a:srgbClr val="956D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Landbruk,</a:t>
              </a:r>
              <a:r>
                <a:rPr lang="nb-NO" sz="900" b="1" baseline="0" dirty="0" smtClean="0">
                  <a:latin typeface="Arial Narrow" pitchFamily="34" charset="0"/>
                  <a:cs typeface="Arial" pitchFamily="34" charset="0"/>
                </a:rPr>
                <a:t> </a:t>
              </a:r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mat og reindrift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6" name="Rektangel 35"/>
            <p:cNvSpPr/>
            <p:nvPr userDrawn="1"/>
          </p:nvSpPr>
          <p:spPr>
            <a:xfrm>
              <a:off x="6192688" y="6525345"/>
              <a:ext cx="1043608" cy="360040"/>
            </a:xfrm>
            <a:prstGeom prst="rect">
              <a:avLst/>
            </a:prstGeom>
            <a:solidFill>
              <a:srgbClr val="4393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Kommunal styring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Rektangel 36"/>
            <p:cNvSpPr/>
            <p:nvPr userDrawn="1"/>
          </p:nvSpPr>
          <p:spPr>
            <a:xfrm>
              <a:off x="7128792" y="6525345"/>
              <a:ext cx="1043608" cy="360040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Plan og bygg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8" name="Rektangel 37"/>
            <p:cNvSpPr/>
            <p:nvPr userDrawn="1"/>
          </p:nvSpPr>
          <p:spPr>
            <a:xfrm>
              <a:off x="8100392" y="6525345"/>
              <a:ext cx="1043608" cy="360040"/>
            </a:xfrm>
            <a:prstGeom prst="rect">
              <a:avLst/>
            </a:prstGeom>
            <a:solidFill>
              <a:srgbClr val="4D4E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/>
            <a:lstStyle/>
            <a:p>
              <a:pPr algn="l"/>
              <a:r>
                <a:rPr lang="nb-NO" sz="900" b="1" dirty="0" smtClean="0">
                  <a:latin typeface="Arial Narrow" pitchFamily="34" charset="0"/>
                  <a:cs typeface="Arial" pitchFamily="34" charset="0"/>
                </a:rPr>
                <a:t>Samfunnssikkerhet og beredskap</a:t>
              </a:r>
              <a:endParaRPr lang="nb-NO" sz="900" b="1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9027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BF54-131E-4156-9AF2-77453DFCCD62}" type="datetimeFigureOut">
              <a:rPr lang="nb-NO" smtClean="0"/>
              <a:pPr/>
              <a:t>01.04.2016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E74F-EB78-4036-B216-1E3D3B629F6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1111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frm=1&amp;source=images&amp;cd=&amp;cad=rja&amp;uact=8&amp;ved=0CAcQjRxqFQoTCO2Sr5XL4sgCFQGLcgod-q0JMA&amp;url=http://genius.com/2070275/Atmosphere-guns-and-cigarettes/Cause-when-i-die-theyre-gonna-find-the-missing-link&amp;psig=AFQjCNFsJQHI-FX4L1et8sH1bVVjdMjrRw&amp;ust=144603217773524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kkportalen.udir.no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142364490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Om skolebasert vurdering </a:t>
            </a:r>
            <a:br>
              <a:rPr lang="nb-NO" dirty="0" smtClean="0"/>
            </a:br>
            <a:r>
              <a:rPr lang="nb-NO" dirty="0" smtClean="0"/>
              <a:t>– og statistikkportalen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0180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n-NO" dirty="0"/>
              <a:t>Skolen skal jamleg vurdere i kva grad </a:t>
            </a:r>
            <a:r>
              <a:rPr lang="nn-NO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organiseringa</a:t>
            </a:r>
            <a:r>
              <a:rPr lang="nn-NO" dirty="0"/>
              <a:t>, </a:t>
            </a:r>
            <a:r>
              <a:rPr lang="nn-NO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tilrettelegginga</a:t>
            </a:r>
            <a:r>
              <a:rPr lang="nn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n-NO" dirty="0"/>
              <a:t>og </a:t>
            </a:r>
            <a:r>
              <a:rPr lang="nn-NO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gjennomføringa</a:t>
            </a:r>
            <a:r>
              <a:rPr lang="nn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nn-NO" dirty="0"/>
              <a:t>av opplæringa medverkar til å nå dei </a:t>
            </a:r>
            <a:r>
              <a:rPr lang="nn-NO" dirty="0">
                <a:solidFill>
                  <a:srgbClr val="FF0000"/>
                </a:solidFill>
              </a:rPr>
              <a:t>måla som er fastsette i </a:t>
            </a:r>
            <a:r>
              <a:rPr lang="nn-NO" u="sng" dirty="0" smtClean="0">
                <a:solidFill>
                  <a:srgbClr val="FF0000"/>
                </a:solidFill>
              </a:rPr>
              <a:t>Læreplanverket*</a:t>
            </a:r>
            <a:r>
              <a:rPr lang="nn-NO" dirty="0" smtClean="0">
                <a:solidFill>
                  <a:srgbClr val="FF0000"/>
                </a:solidFill>
              </a:rPr>
              <a:t> </a:t>
            </a:r>
            <a:r>
              <a:rPr lang="nn-NO" dirty="0">
                <a:solidFill>
                  <a:srgbClr val="FF0000"/>
                </a:solidFill>
              </a:rPr>
              <a:t>for Kunnskapsløftet</a:t>
            </a:r>
            <a:r>
              <a:rPr lang="nn-NO" dirty="0"/>
              <a:t>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5056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59632" y="194230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dirty="0"/>
              <a:t>Skolebasert/virksomhetsbasert vurdering er skolens jevnlige vurdering av sin egen virksomhet og måloppnåelse.</a:t>
            </a:r>
          </a:p>
        </p:txBody>
      </p:sp>
    </p:spTree>
    <p:extLst>
      <p:ext uri="{BB962C8B-B14F-4D97-AF65-F5344CB8AC3E}">
        <p14:creationId xmlns:p14="http://schemas.microsoft.com/office/powerpoint/2010/main" xmlns="" val="647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/>
          <a:lstStyle/>
          <a:p>
            <a:r>
              <a:rPr lang="nb-NO" dirty="0"/>
              <a:t>Problemstilling til </a:t>
            </a:r>
            <a:r>
              <a:rPr lang="nb-NO" dirty="0" smtClean="0"/>
              <a:t>diskusjon 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44824"/>
            <a:ext cx="7992888" cy="3888432"/>
          </a:xfrm>
        </p:spPr>
        <p:txBody>
          <a:bodyPr/>
          <a:lstStyle/>
          <a:p>
            <a:pPr algn="ctr"/>
            <a:r>
              <a:rPr lang="nb-NO" dirty="0" smtClean="0"/>
              <a:t>Hvilket kunnskapsgrunnlag/hvilke kilder kreves for å drive skolebasert vurdering i henhold til bestemmelsen?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468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ssholder for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nb-NO" sz="1400"/>
              <a:t>Bjørn Rist</a:t>
            </a:r>
            <a:endParaRPr lang="en-GB" altLang="nb-NO" sz="1400"/>
          </a:p>
        </p:txBody>
      </p:sp>
      <p:sp>
        <p:nvSpPr>
          <p:cNvPr id="13315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22F548-123A-4E31-90E8-CE206E319F9A}" type="slidenum">
              <a:rPr lang="en-GB" altLang="nb-NO" sz="1400"/>
              <a:pPr eaLnBrk="1" hangingPunct="1"/>
              <a:t>13</a:t>
            </a:fld>
            <a:endParaRPr lang="en-GB" altLang="nb-NO" sz="1400"/>
          </a:p>
        </p:txBody>
      </p:sp>
      <p:sp>
        <p:nvSpPr>
          <p:cNvPr id="1331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50" y="762000"/>
            <a:ext cx="1981200" cy="1828800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3317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40100" y="762000"/>
            <a:ext cx="1981200" cy="1828800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3318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2200" y="762000"/>
            <a:ext cx="1981200" cy="1828800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nb-NO"/>
              <a:t>Struktur-kvalitet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36576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nb-NO"/>
              <a:t>Prosess-kvalitet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6477000" y="12954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nb-NO"/>
              <a:t>Resultat-kvalitet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705600" y="3810000"/>
            <a:ext cx="22098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nb-NO" altLang="nb-NO" sz="140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nb-NO" altLang="nb-NO" sz="140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nb-NO" altLang="nb-NO" sz="140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nb-NO" altLang="nb-NO" sz="140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nb-NO" altLang="nb-NO" sz="140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nb-NO" altLang="nb-NO" sz="140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nb-NO" altLang="nb-NO" sz="1400"/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3048000" y="2743200"/>
            <a:ext cx="32766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600"/>
              <a:t> </a:t>
            </a:r>
            <a:r>
              <a:rPr lang="nb-NO" altLang="nb-NO" sz="1400"/>
              <a:t>Relasjonen elev-elev (trivsel)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Relasjonen elev-fagstoff (motivasjon)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Relasjonen elev-lærer (trygghet)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Forholdet skole – foreldre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Forholdet skole - lokalsamfunn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Tilpasset opplæring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Grad av støtte og veiledning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Tydelighet mht krav og forventninger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Fravær hos elever og lærere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Leseglede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Skole-hjem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6324600" y="2743200"/>
            <a:ext cx="243840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600"/>
              <a:t> </a:t>
            </a:r>
            <a:r>
              <a:rPr lang="nb-NO" altLang="nb-NO" sz="1400"/>
              <a:t>Eksamens-resultater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Kartleggings-prøver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Leseglede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Holdninger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Lokal tilhørighet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Overgang til videregående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Oppførsel</a:t>
            </a:r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2546350" y="1752600"/>
            <a:ext cx="762000" cy="3048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152400 h 21600"/>
              <a:gd name="T4" fmla="*/ 571500 w 21600"/>
              <a:gd name="T5" fmla="*/ 304800 h 21600"/>
              <a:gd name="T6" fmla="*/ 7620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5378450" y="1752600"/>
            <a:ext cx="762000" cy="3048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152400 h 21600"/>
              <a:gd name="T4" fmla="*/ 571500 w 21600"/>
              <a:gd name="T5" fmla="*/ 304800 h 21600"/>
              <a:gd name="T6" fmla="*/ 762000 w 21600"/>
              <a:gd name="T7" fmla="*/ 152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327" name="AutoShape 14" descr="Fylt rombe"/>
          <p:cNvSpPr>
            <a:spLocks noChangeArrowheads="1"/>
          </p:cNvSpPr>
          <p:nvPr/>
        </p:nvSpPr>
        <p:spPr bwMode="auto">
          <a:xfrm rot="5362046">
            <a:off x="5385594" y="-415131"/>
            <a:ext cx="461962" cy="1752600"/>
          </a:xfrm>
          <a:prstGeom prst="curvedRightArrow">
            <a:avLst>
              <a:gd name="adj1" fmla="val 75876"/>
              <a:gd name="adj2" fmla="val 151753"/>
              <a:gd name="adj3" fmla="val 33333"/>
            </a:avLst>
          </a:prstGeom>
          <a:pattFill prst="solidDmnd">
            <a:fgClr>
              <a:schemeClr val="accent1"/>
            </a:fgClr>
            <a:bgClr>
              <a:srgbClr val="FFFFCC"/>
            </a:bgClr>
          </a:patt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3328" name="AutoShape 15" descr="Fylt rombe"/>
          <p:cNvSpPr>
            <a:spLocks noChangeArrowheads="1"/>
          </p:cNvSpPr>
          <p:nvPr/>
        </p:nvSpPr>
        <p:spPr bwMode="auto">
          <a:xfrm rot="5362046">
            <a:off x="2566193" y="-416718"/>
            <a:ext cx="461963" cy="1752600"/>
          </a:xfrm>
          <a:prstGeom prst="curvedRightArrow">
            <a:avLst>
              <a:gd name="adj1" fmla="val 75876"/>
              <a:gd name="adj2" fmla="val 151752"/>
              <a:gd name="adj3" fmla="val 33333"/>
            </a:avLst>
          </a:prstGeom>
          <a:pattFill prst="solidDmnd">
            <a:fgClr>
              <a:schemeClr val="accent1"/>
            </a:fgClr>
            <a:bgClr>
              <a:srgbClr val="FFFFCC"/>
            </a:bgClr>
          </a:patt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304800" y="2819400"/>
            <a:ext cx="27432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HMS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Real-kompetanse (personalet)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Formal-kompetanse (personalet)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Lærere per elev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Læremiddelsituasjon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PC-tetthet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Kroner per elev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nb-NO" altLang="nb-NO" sz="1400"/>
              <a:t> Fysisk miljø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endParaRPr lang="nb-NO" altLang="nb-NO" sz="1400"/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endParaRPr lang="nb-NO" altLang="nb-NO" sz="1400"/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xmlns="" val="26824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Mangel på kilder?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Skoleporten</a:t>
            </a:r>
          </a:p>
          <a:p>
            <a:r>
              <a:rPr lang="nb-NO" dirty="0" smtClean="0"/>
              <a:t>Pas/eksamensportalen</a:t>
            </a:r>
          </a:p>
          <a:p>
            <a:r>
              <a:rPr lang="nb-NO" dirty="0" smtClean="0"/>
              <a:t>Elevundersøkelsen</a:t>
            </a:r>
          </a:p>
          <a:p>
            <a:r>
              <a:rPr lang="nb-NO" dirty="0" smtClean="0"/>
              <a:t>Nasjonale prøver</a:t>
            </a:r>
          </a:p>
          <a:p>
            <a:r>
              <a:rPr lang="nb-NO" dirty="0" smtClean="0"/>
              <a:t>Foreldreundersøkelsen</a:t>
            </a:r>
          </a:p>
          <a:p>
            <a:r>
              <a:rPr lang="nb-NO" dirty="0" smtClean="0"/>
              <a:t>Lærerundersøkelsen</a:t>
            </a:r>
          </a:p>
          <a:p>
            <a:r>
              <a:rPr lang="nb-NO" dirty="0" smtClean="0"/>
              <a:t>Organisasjonsanalysen</a:t>
            </a:r>
          </a:p>
          <a:p>
            <a:r>
              <a:rPr lang="nb-NO" dirty="0" smtClean="0"/>
              <a:t>Ståstedsanalysen</a:t>
            </a:r>
          </a:p>
          <a:p>
            <a:r>
              <a:rPr lang="nb-NO" dirty="0" smtClean="0"/>
              <a:t>… og nå statistikkportalen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871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668338" y="476672"/>
            <a:ext cx="71628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sz="48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Skole</a:t>
            </a:r>
            <a:r>
              <a:rPr lang="nb-NO" sz="4800" dirty="0" smtClean="0">
                <a:solidFill>
                  <a:schemeClr val="tx1"/>
                </a:solidFill>
                <a:ea typeface="ＭＳ Ｐゴシック" pitchFamily="34" charset="-128"/>
              </a:rPr>
              <a:t>basert vurdering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9084996"/>
              </p:ext>
            </p:extLst>
          </p:nvPr>
        </p:nvGraphicFramePr>
        <p:xfrm>
          <a:off x="453231" y="12501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Venstrebuet pil 5"/>
          <p:cNvSpPr/>
          <p:nvPr/>
        </p:nvSpPr>
        <p:spPr>
          <a:xfrm rot="5400000">
            <a:off x="3854450" y="3427413"/>
            <a:ext cx="862012" cy="47545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/>
          </a:p>
        </p:txBody>
      </p:sp>
      <p:sp>
        <p:nvSpPr>
          <p:cNvPr id="7" name="Nedoverbuet pil 6"/>
          <p:cNvSpPr/>
          <p:nvPr/>
        </p:nvSpPr>
        <p:spPr>
          <a:xfrm>
            <a:off x="4140200" y="2781300"/>
            <a:ext cx="1216025" cy="7318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chemeClr val="tx1"/>
              </a:solidFill>
            </a:endParaRPr>
          </a:p>
        </p:txBody>
      </p:sp>
      <p:sp>
        <p:nvSpPr>
          <p:cNvPr id="9" name="Pil ned 8"/>
          <p:cNvSpPr/>
          <p:nvPr/>
        </p:nvSpPr>
        <p:spPr>
          <a:xfrm>
            <a:off x="3765550" y="1449388"/>
            <a:ext cx="484188" cy="15113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600" kern="0" dirty="0">
                <a:latin typeface="Calibri"/>
              </a:rPr>
              <a:t>LK06</a:t>
            </a:r>
          </a:p>
        </p:txBody>
      </p:sp>
      <p:sp>
        <p:nvSpPr>
          <p:cNvPr id="10" name="Pil ned 9"/>
          <p:cNvSpPr/>
          <p:nvPr/>
        </p:nvSpPr>
        <p:spPr>
          <a:xfrm>
            <a:off x="5043488" y="1449388"/>
            <a:ext cx="484187" cy="15113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kern="0" dirty="0">
                <a:latin typeface="Calibri"/>
              </a:rPr>
              <a:t>INPUT</a:t>
            </a:r>
          </a:p>
        </p:txBody>
      </p:sp>
      <p:sp>
        <p:nvSpPr>
          <p:cNvPr id="28680" name="Picture 3"/>
          <p:cNvSpPr>
            <a:spLocks noChangeAspect="1" noChangeArrowheads="1"/>
          </p:cNvSpPr>
          <p:nvPr/>
        </p:nvSpPr>
        <p:spPr bwMode="auto">
          <a:xfrm>
            <a:off x="1787525" y="3513138"/>
            <a:ext cx="5775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" name="Venstrebuet pil 2"/>
          <p:cNvSpPr/>
          <p:nvPr/>
        </p:nvSpPr>
        <p:spPr>
          <a:xfrm rot="5400000">
            <a:off x="4329113" y="3579813"/>
            <a:ext cx="693737" cy="13604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chemeClr val="tx1"/>
              </a:solidFill>
            </a:endParaRPr>
          </a:p>
        </p:txBody>
      </p:sp>
      <p:cxnSp>
        <p:nvCxnSpPr>
          <p:cNvPr id="8" name="Rett pil 7"/>
          <p:cNvCxnSpPr>
            <a:stCxn id="13" idx="2"/>
          </p:cNvCxnSpPr>
          <p:nvPr/>
        </p:nvCxnSpPr>
        <p:spPr>
          <a:xfrm flipH="1">
            <a:off x="5336919" y="1459511"/>
            <a:ext cx="1512888" cy="422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6849807" y="919761"/>
            <a:ext cx="1955800" cy="1079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200" dirty="0">
                <a:solidFill>
                  <a:schemeClr val="tx1"/>
                </a:solidFill>
              </a:rPr>
              <a:t>Organiseringen, tilretteleggingen og gjennomføringen av opplæringa</a:t>
            </a:r>
          </a:p>
        </p:txBody>
      </p:sp>
      <p:sp>
        <p:nvSpPr>
          <p:cNvPr id="28685" name="Picture 2"/>
          <p:cNvSpPr>
            <a:spLocks noChangeAspect="1" noChangeArrowheads="1"/>
          </p:cNvSpPr>
          <p:nvPr/>
        </p:nvSpPr>
        <p:spPr bwMode="auto">
          <a:xfrm>
            <a:off x="3779838" y="4946650"/>
            <a:ext cx="15763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411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Missing</a:t>
            </a:r>
            <a:r>
              <a:rPr lang="nb-NO" dirty="0" smtClean="0"/>
              <a:t> Link</a:t>
            </a:r>
            <a:endParaRPr lang="nb-NO" dirty="0"/>
          </a:p>
        </p:txBody>
      </p:sp>
      <p:pic>
        <p:nvPicPr>
          <p:cNvPr id="2052" name="Picture 4" descr="https://s3.amazonaws.com/rapgenius/missing_link_c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749273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62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/>
          <a:lstStyle/>
          <a:p>
            <a:r>
              <a:rPr lang="nb-NO" dirty="0"/>
              <a:t>Problemstilling til </a:t>
            </a:r>
            <a:r>
              <a:rPr lang="nb-NO" dirty="0" smtClean="0"/>
              <a:t>diskusjon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5112568"/>
          </a:xfrm>
        </p:spPr>
        <p:txBody>
          <a:bodyPr/>
          <a:lstStyle/>
          <a:p>
            <a:pPr algn="ctr"/>
            <a:r>
              <a:rPr lang="nb-NO" dirty="0" smtClean="0"/>
              <a:t>Hvorfor utelater vi den viktige analysefasen i vurderings og utviklingsarbeid?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6337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2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6228184" y="2492896"/>
            <a:ext cx="1008112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993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PAUSE</a:t>
            </a:r>
            <a:br>
              <a:rPr lang="nb-NO" dirty="0" smtClean="0"/>
            </a:b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7410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Erfaringer fra tilsyn </a:t>
            </a:r>
            <a:r>
              <a:rPr lang="nb-NO" sz="2000" dirty="0" smtClean="0"/>
              <a:t>(ikke tidligere referert)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Framelsker tilsyn instrumentell praksis?</a:t>
            </a:r>
          </a:p>
          <a:p>
            <a:r>
              <a:rPr lang="nb-NO" dirty="0" smtClean="0"/>
              <a:t>Vurderingspraksis legger sterke føringer/påvirker elevenes læringsstrategier</a:t>
            </a:r>
          </a:p>
          <a:p>
            <a:r>
              <a:rPr lang="nb-NO" dirty="0" smtClean="0"/>
              <a:t>Kompetansebegrepet blir ikke forstått – og det får følger for vurderingsarbeidet.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38436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Om innholdet i skolebasert vurdering </a:t>
            </a:r>
            <a:br>
              <a:rPr lang="nb-NO" dirty="0" smtClean="0"/>
            </a:br>
            <a:r>
              <a:rPr lang="nb-NO" dirty="0" smtClean="0"/>
              <a:t>volum 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4570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Ikke alt kan måles…	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men alt kan vurderes!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332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686049"/>
          </a:xfrm>
        </p:spPr>
        <p:txBody>
          <a:bodyPr>
            <a:noAutofit/>
          </a:bodyPr>
          <a:lstStyle/>
          <a:p>
            <a:r>
              <a:rPr lang="nb-NO" sz="2800" dirty="0" smtClean="0"/>
              <a:t>Man kan ikke alltid MÅLE utvikling over tid.</a:t>
            </a:r>
            <a:br>
              <a:rPr lang="nb-NO" sz="2800" dirty="0" smtClean="0"/>
            </a:br>
            <a:r>
              <a:rPr lang="nb-NO" sz="2800" dirty="0" smtClean="0"/>
              <a:t>-</a:t>
            </a:r>
            <a:br>
              <a:rPr lang="nb-NO" sz="2800" dirty="0" smtClean="0"/>
            </a:br>
            <a:r>
              <a:rPr lang="nb-NO" sz="2800" dirty="0" smtClean="0"/>
              <a:t>Men man kan alltid VURDERE utvikling over tid!	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xmlns="" val="12466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4096"/>
          </a:xfrm>
        </p:spPr>
        <p:txBody>
          <a:bodyPr/>
          <a:lstStyle/>
          <a:p>
            <a:r>
              <a:rPr lang="nb-NO" dirty="0" smtClean="0"/>
              <a:t>Problemstilling til diskusjon 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/>
          <a:p>
            <a:pPr algn="ctr"/>
            <a:endParaRPr lang="nb-NO" dirty="0" smtClean="0"/>
          </a:p>
          <a:p>
            <a:pPr marL="0" indent="0" algn="ctr">
              <a:buNone/>
            </a:pPr>
            <a:r>
              <a:rPr lang="nb-NO" sz="3200" dirty="0" smtClean="0">
                <a:solidFill>
                  <a:schemeClr val="accent1">
                    <a:lumMod val="75000"/>
                  </a:schemeClr>
                </a:solidFill>
              </a:rPr>
              <a:t>Metode</a:t>
            </a:r>
            <a:r>
              <a:rPr lang="nb-NO" sz="3200" u="sng" dirty="0" smtClean="0">
                <a:solidFill>
                  <a:schemeClr val="accent1">
                    <a:lumMod val="75000"/>
                  </a:schemeClr>
                </a:solidFill>
              </a:rPr>
              <a:t>frihet</a:t>
            </a:r>
            <a:r>
              <a:rPr lang="nb-NO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nb-NO" sz="3200" dirty="0" smtClean="0">
                <a:solidFill>
                  <a:schemeClr val="accent1">
                    <a:lumMod val="75000"/>
                  </a:schemeClr>
                </a:solidFill>
              </a:rPr>
              <a:t>eller </a:t>
            </a:r>
          </a:p>
          <a:p>
            <a:pPr marL="0" indent="0" algn="ctr">
              <a:buNone/>
            </a:pPr>
            <a:r>
              <a:rPr lang="nb-NO" sz="3200" dirty="0" smtClean="0">
                <a:solidFill>
                  <a:schemeClr val="accent1">
                    <a:lumMod val="75000"/>
                  </a:schemeClr>
                </a:solidFill>
              </a:rPr>
              <a:t>Metodefor</a:t>
            </a:r>
            <a:r>
              <a:rPr lang="nb-NO" sz="3200" u="sng" dirty="0" smtClean="0">
                <a:solidFill>
                  <a:schemeClr val="accent1">
                    <a:lumMod val="75000"/>
                  </a:schemeClr>
                </a:solidFill>
              </a:rPr>
              <a:t>pliktelse</a:t>
            </a:r>
          </a:p>
          <a:p>
            <a:pPr marL="0" indent="0" algn="ctr">
              <a:buNone/>
            </a:pPr>
            <a:r>
              <a:rPr lang="nb-NO" sz="3200" u="sng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8444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971600" y="476672"/>
            <a:ext cx="7416824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b="1" dirty="0"/>
              <a:t>§ 1-1. </a:t>
            </a:r>
            <a:r>
              <a:rPr lang="nn-NO" b="1" i="1" dirty="0"/>
              <a:t>Formålet med </a:t>
            </a:r>
            <a:r>
              <a:rPr lang="nn-NO" b="1" i="1" dirty="0" smtClean="0"/>
              <a:t>opplæringa</a:t>
            </a:r>
            <a:endParaRPr lang="nn-NO" b="1" dirty="0"/>
          </a:p>
          <a:p>
            <a:r>
              <a:rPr lang="nn-NO" sz="1100" dirty="0" smtClean="0"/>
              <a:t>Opplæringa </a:t>
            </a:r>
            <a:r>
              <a:rPr lang="nn-NO" sz="1100" dirty="0"/>
              <a:t>i </a:t>
            </a:r>
            <a:r>
              <a:rPr lang="nn-NO" sz="1100" dirty="0" err="1"/>
              <a:t>skole</a:t>
            </a:r>
            <a:r>
              <a:rPr lang="nn-NO" sz="1100" dirty="0"/>
              <a:t> og lærebedrift skal, i samarbeid og forståing med heimen, opne dører mot verda og framtida og gi elevane og lærlingane historisk og kulturell innsikt og forankring.</a:t>
            </a:r>
          </a:p>
          <a:p>
            <a:r>
              <a:rPr lang="nn-NO" sz="1100" dirty="0"/>
              <a:t>Opplæringa skal byggje på grunnleggjande verdiar i kristen og humanistisk arv og tradisjon, slik som respekt for menneskeverdet og naturen, på åndsfridom, nestekjærleik, tilgjeving, likeverd og solidaritet, verdiar som òg kjem til uttrykk i ulike religionar og livssyn og som er forankra i menneskerettane.</a:t>
            </a:r>
          </a:p>
          <a:p>
            <a:r>
              <a:rPr lang="nn-NO" sz="1100" dirty="0"/>
              <a:t>Opplæringa skal bidra til å utvide kjennskapen til og forståinga av den nasjonale kulturarven og vår felles internasjonale kulturtradisjon.</a:t>
            </a:r>
          </a:p>
          <a:p>
            <a:r>
              <a:rPr lang="nn-NO" dirty="0">
                <a:solidFill>
                  <a:srgbClr val="FF0000"/>
                </a:solidFill>
              </a:rPr>
              <a:t>Opplæringa</a:t>
            </a:r>
            <a:r>
              <a:rPr lang="nn-NO" dirty="0"/>
              <a:t> skal gi innsikt i kulturelt mangfald og vise respekt for den einskilde si overtyding. Ho skal fremje demokrati, likestilling og vitskapleg tenkjemåte.</a:t>
            </a:r>
          </a:p>
          <a:p>
            <a:r>
              <a:rPr lang="nn-NO" dirty="0"/>
              <a:t>Elevane og lærlingane skal utvikle kunnskap, dugleik og holdningar for å kunne meistre liva sine og for å kunne delta i arbeid og </a:t>
            </a:r>
            <a:r>
              <a:rPr lang="nn-NO" u="sng" dirty="0"/>
              <a:t>fellesskap</a:t>
            </a:r>
            <a:r>
              <a:rPr lang="nn-NO" dirty="0"/>
              <a:t> i samfunnet. Dei skal få utfalde </a:t>
            </a:r>
            <a:r>
              <a:rPr lang="nn-NO" u="sng" dirty="0"/>
              <a:t>skaparglede</a:t>
            </a:r>
            <a:r>
              <a:rPr lang="nn-NO" dirty="0"/>
              <a:t>, </a:t>
            </a:r>
            <a:r>
              <a:rPr lang="nn-NO" u="sng" dirty="0"/>
              <a:t>engasjement</a:t>
            </a:r>
            <a:r>
              <a:rPr lang="nn-NO" dirty="0"/>
              <a:t> og </a:t>
            </a:r>
            <a:r>
              <a:rPr lang="nn-NO" u="sng" dirty="0"/>
              <a:t>utforskartrong</a:t>
            </a:r>
            <a:r>
              <a:rPr lang="nn-NO" dirty="0"/>
              <a:t>.</a:t>
            </a:r>
          </a:p>
          <a:p>
            <a:r>
              <a:rPr lang="nn-NO" dirty="0"/>
              <a:t>Elevane og lærlingane skal lære å </a:t>
            </a:r>
            <a:r>
              <a:rPr lang="nn-NO" u="sng" dirty="0"/>
              <a:t>tenkje kritisk </a:t>
            </a:r>
            <a:r>
              <a:rPr lang="nn-NO" dirty="0"/>
              <a:t>og handle etisk og miljøbevisst. Dei skal ha </a:t>
            </a:r>
            <a:r>
              <a:rPr lang="nn-NO" u="sng" dirty="0"/>
              <a:t>medansvar</a:t>
            </a:r>
            <a:r>
              <a:rPr lang="nn-NO" dirty="0"/>
              <a:t> og rett til </a:t>
            </a:r>
            <a:r>
              <a:rPr lang="nn-NO" u="sng" dirty="0"/>
              <a:t>medverknad</a:t>
            </a:r>
            <a:r>
              <a:rPr lang="nn-NO" dirty="0"/>
              <a:t>.</a:t>
            </a:r>
          </a:p>
          <a:p>
            <a:r>
              <a:rPr lang="nn-NO" dirty="0"/>
              <a:t>Skolen og lærebedrifta skal møte elevane og lærlingane med </a:t>
            </a:r>
            <a:r>
              <a:rPr lang="nn-NO" u="sng" dirty="0"/>
              <a:t>tillit</a:t>
            </a:r>
            <a:r>
              <a:rPr lang="nn-NO" dirty="0"/>
              <a:t>, </a:t>
            </a:r>
            <a:r>
              <a:rPr lang="nn-NO" u="sng" dirty="0"/>
              <a:t>respekt</a:t>
            </a:r>
            <a:r>
              <a:rPr lang="nn-NO" dirty="0"/>
              <a:t> og </a:t>
            </a:r>
            <a:r>
              <a:rPr lang="nn-NO" u="sng" dirty="0"/>
              <a:t>krav</a:t>
            </a:r>
            <a:r>
              <a:rPr lang="nn-NO" dirty="0"/>
              <a:t> og gi dei utfordringar som fremjar </a:t>
            </a:r>
            <a:r>
              <a:rPr lang="nn-NO" b="1" dirty="0"/>
              <a:t>danning</a:t>
            </a:r>
            <a:r>
              <a:rPr lang="nn-NO" dirty="0"/>
              <a:t> og lærelyst. Alle former for diskriminering skal motarbeidast.</a:t>
            </a:r>
          </a:p>
        </p:txBody>
      </p:sp>
    </p:spTree>
    <p:extLst>
      <p:ext uri="{BB962C8B-B14F-4D97-AF65-F5344CB8AC3E}">
        <p14:creationId xmlns:p14="http://schemas.microsoft.com/office/powerpoint/2010/main" xmlns="" val="31018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/>
          <a:lstStyle/>
          <a:p>
            <a:r>
              <a:rPr lang="nb-NO" dirty="0" smtClean="0"/>
              <a:t>Premisser for danning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/>
          <a:lstStyle/>
          <a:p>
            <a:r>
              <a:rPr lang="nb-NO" u="sng" dirty="0" smtClean="0"/>
              <a:t>Læring </a:t>
            </a:r>
            <a:r>
              <a:rPr lang="nb-NO" dirty="0" smtClean="0"/>
              <a:t>er én viktig faktor i danning </a:t>
            </a:r>
          </a:p>
          <a:p>
            <a:r>
              <a:rPr lang="nb-NO" dirty="0" smtClean="0"/>
              <a:t>Elevmedvirkning og dialog er derfor danningspremisser. </a:t>
            </a:r>
          </a:p>
          <a:p>
            <a:r>
              <a:rPr lang="nb-NO" dirty="0" smtClean="0"/>
              <a:t>Dannelse har et langsiktig </a:t>
            </a:r>
            <a:r>
              <a:rPr lang="nb-NO" u="sng" dirty="0" smtClean="0"/>
              <a:t>samfunn</a:t>
            </a:r>
            <a:r>
              <a:rPr lang="nb-NO" dirty="0" smtClean="0"/>
              <a:t>sperspektiv</a:t>
            </a:r>
          </a:p>
          <a:p>
            <a:r>
              <a:rPr lang="nb-NO" dirty="0"/>
              <a:t>Egenvurdering er avgjørende for en selvstendig </a:t>
            </a:r>
            <a:r>
              <a:rPr lang="nb-NO" dirty="0" smtClean="0"/>
              <a:t>person (demokratisk og bidragende)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xmlns="" val="6215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 4"/>
          <p:cNvCxnSpPr>
            <a:cxnSpLocks noChangeShapeType="1"/>
          </p:cNvCxnSpPr>
          <p:nvPr/>
        </p:nvCxnSpPr>
        <p:spPr bwMode="auto">
          <a:xfrm flipV="1">
            <a:off x="4043258" y="2060848"/>
            <a:ext cx="63817" cy="3960440"/>
          </a:xfrm>
          <a:prstGeom prst="straightConnector1">
            <a:avLst/>
          </a:prstGeom>
          <a:ln>
            <a:headEnd/>
            <a:tailEnd type="triangle" w="lg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tt pil 5"/>
          <p:cNvCxnSpPr>
            <a:cxnSpLocks noChangeShapeType="1"/>
          </p:cNvCxnSpPr>
          <p:nvPr/>
        </p:nvCxnSpPr>
        <p:spPr bwMode="auto">
          <a:xfrm>
            <a:off x="2121113" y="3894485"/>
            <a:ext cx="3971925" cy="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kstboks 5"/>
          <p:cNvSpPr txBox="1">
            <a:spLocks noChangeArrowheads="1"/>
          </p:cNvSpPr>
          <p:nvPr/>
        </p:nvSpPr>
        <p:spPr bwMode="auto">
          <a:xfrm>
            <a:off x="6188417" y="3356992"/>
            <a:ext cx="1911975" cy="1021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b-NO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 smtClean="0">
                <a:effectLst/>
                <a:latin typeface="Calibri"/>
                <a:ea typeface="Calibri"/>
                <a:cs typeface="Times New Roman"/>
              </a:rPr>
              <a:t>Læringsutbytte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b-NO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kstboks 1"/>
          <p:cNvSpPr txBox="1">
            <a:spLocks noChangeArrowheads="1"/>
          </p:cNvSpPr>
          <p:nvPr/>
        </p:nvSpPr>
        <p:spPr bwMode="auto">
          <a:xfrm>
            <a:off x="2583393" y="2985800"/>
            <a:ext cx="72009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Hippien</a:t>
            </a:r>
          </a:p>
        </p:txBody>
      </p:sp>
      <p:sp>
        <p:nvSpPr>
          <p:cNvPr id="9" name="Tekstboks 2"/>
          <p:cNvSpPr txBox="1">
            <a:spLocks noChangeArrowheads="1"/>
          </p:cNvSpPr>
          <p:nvPr/>
        </p:nvSpPr>
        <p:spPr bwMode="auto">
          <a:xfrm>
            <a:off x="2537673" y="4387880"/>
            <a:ext cx="76708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Brukeren</a:t>
            </a:r>
          </a:p>
        </p:txBody>
      </p:sp>
      <p:sp>
        <p:nvSpPr>
          <p:cNvPr id="10" name="Tekstboks 6"/>
          <p:cNvSpPr txBox="1">
            <a:spLocks noChangeArrowheads="1"/>
          </p:cNvSpPr>
          <p:nvPr/>
        </p:nvSpPr>
        <p:spPr bwMode="auto">
          <a:xfrm>
            <a:off x="4594438" y="2982625"/>
            <a:ext cx="841375" cy="43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Borgeren</a:t>
            </a:r>
          </a:p>
        </p:txBody>
      </p:sp>
      <p:sp>
        <p:nvSpPr>
          <p:cNvPr id="11" name="Tekstboks 3"/>
          <p:cNvSpPr txBox="1">
            <a:spLocks noChangeArrowheads="1"/>
          </p:cNvSpPr>
          <p:nvPr/>
        </p:nvSpPr>
        <p:spPr bwMode="auto">
          <a:xfrm>
            <a:off x="4604598" y="4397405"/>
            <a:ext cx="73914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Egoisten</a:t>
            </a:r>
          </a:p>
        </p:txBody>
      </p:sp>
      <p:sp>
        <p:nvSpPr>
          <p:cNvPr id="12" name="Tekstboks 8"/>
          <p:cNvSpPr txBox="1">
            <a:spLocks noChangeArrowheads="1"/>
          </p:cNvSpPr>
          <p:nvPr/>
        </p:nvSpPr>
        <p:spPr bwMode="auto">
          <a:xfrm>
            <a:off x="2843808" y="1186182"/>
            <a:ext cx="2808312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>
                <a:effectLst/>
                <a:latin typeface="Calibri"/>
                <a:ea typeface="Calibri"/>
                <a:cs typeface="Times New Roman"/>
              </a:rPr>
              <a:t>Grad av </a:t>
            </a:r>
            <a:r>
              <a:rPr lang="nb-NO" sz="1600" dirty="0" smtClean="0">
                <a:effectLst/>
                <a:latin typeface="Calibri"/>
                <a:ea typeface="Calibri"/>
                <a:cs typeface="Times New Roman"/>
              </a:rPr>
              <a:t>fellesskapsorientering, dialog og egenvurdering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boks 5"/>
          <p:cNvSpPr txBox="1">
            <a:spLocks noChangeArrowheads="1"/>
          </p:cNvSpPr>
          <p:nvPr/>
        </p:nvSpPr>
        <p:spPr bwMode="auto">
          <a:xfrm>
            <a:off x="6188417" y="3356992"/>
            <a:ext cx="1911975" cy="1021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b-NO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 smtClean="0">
                <a:effectLst/>
                <a:latin typeface="Calibri"/>
                <a:ea typeface="Calibri"/>
                <a:cs typeface="Times New Roman"/>
              </a:rPr>
              <a:t>Læringsutbytte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b-NO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Rett pil 4"/>
          <p:cNvCxnSpPr>
            <a:cxnSpLocks noChangeShapeType="1"/>
          </p:cNvCxnSpPr>
          <p:nvPr/>
        </p:nvCxnSpPr>
        <p:spPr bwMode="auto">
          <a:xfrm flipV="1">
            <a:off x="4043258" y="2060848"/>
            <a:ext cx="63817" cy="3960440"/>
          </a:xfrm>
          <a:prstGeom prst="straightConnector1">
            <a:avLst/>
          </a:prstGeom>
          <a:ln>
            <a:headEnd/>
            <a:tailEnd type="triangle" w="lg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tt pil 5"/>
          <p:cNvCxnSpPr>
            <a:cxnSpLocks noChangeShapeType="1"/>
          </p:cNvCxnSpPr>
          <p:nvPr/>
        </p:nvCxnSpPr>
        <p:spPr bwMode="auto">
          <a:xfrm>
            <a:off x="2121113" y="3894485"/>
            <a:ext cx="3971925" cy="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kstboks 1"/>
          <p:cNvSpPr txBox="1">
            <a:spLocks noChangeArrowheads="1"/>
          </p:cNvSpPr>
          <p:nvPr/>
        </p:nvSpPr>
        <p:spPr bwMode="auto">
          <a:xfrm>
            <a:off x="2583393" y="2985800"/>
            <a:ext cx="72009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Hippien</a:t>
            </a:r>
          </a:p>
        </p:txBody>
      </p:sp>
      <p:sp>
        <p:nvSpPr>
          <p:cNvPr id="9" name="Tekstboks 2"/>
          <p:cNvSpPr txBox="1">
            <a:spLocks noChangeArrowheads="1"/>
          </p:cNvSpPr>
          <p:nvPr/>
        </p:nvSpPr>
        <p:spPr bwMode="auto">
          <a:xfrm>
            <a:off x="2537673" y="4387880"/>
            <a:ext cx="76708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Brukeren</a:t>
            </a:r>
          </a:p>
        </p:txBody>
      </p:sp>
      <p:sp>
        <p:nvSpPr>
          <p:cNvPr id="10" name="Tekstboks 6"/>
          <p:cNvSpPr txBox="1">
            <a:spLocks noChangeArrowheads="1"/>
          </p:cNvSpPr>
          <p:nvPr/>
        </p:nvSpPr>
        <p:spPr bwMode="auto">
          <a:xfrm>
            <a:off x="4594438" y="2982625"/>
            <a:ext cx="841375" cy="43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Borgeren</a:t>
            </a:r>
          </a:p>
        </p:txBody>
      </p:sp>
      <p:sp>
        <p:nvSpPr>
          <p:cNvPr id="11" name="Tekstboks 3"/>
          <p:cNvSpPr txBox="1">
            <a:spLocks noChangeArrowheads="1"/>
          </p:cNvSpPr>
          <p:nvPr/>
        </p:nvSpPr>
        <p:spPr bwMode="auto">
          <a:xfrm>
            <a:off x="4604598" y="4397405"/>
            <a:ext cx="73914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Egoisten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4139952" y="2276872"/>
            <a:ext cx="237626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/>
          <p:cNvSpPr/>
          <p:nvPr/>
        </p:nvSpPr>
        <p:spPr>
          <a:xfrm>
            <a:off x="4139952" y="4005064"/>
            <a:ext cx="237626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4860032" y="27809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Danning</a:t>
            </a:r>
            <a:endParaRPr lang="nb-NO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4860032" y="44998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Utdanning</a:t>
            </a:r>
            <a:endParaRPr lang="nb-NO" dirty="0"/>
          </a:p>
        </p:txBody>
      </p:sp>
      <p:sp>
        <p:nvSpPr>
          <p:cNvPr id="16" name="Tekstboks 8"/>
          <p:cNvSpPr txBox="1">
            <a:spLocks noChangeArrowheads="1"/>
          </p:cNvSpPr>
          <p:nvPr/>
        </p:nvSpPr>
        <p:spPr bwMode="auto">
          <a:xfrm>
            <a:off x="2843808" y="1186182"/>
            <a:ext cx="2808312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>
                <a:effectLst/>
                <a:latin typeface="Calibri"/>
                <a:ea typeface="Calibri"/>
                <a:cs typeface="Times New Roman"/>
              </a:rPr>
              <a:t>Grad av </a:t>
            </a:r>
            <a:r>
              <a:rPr lang="nb-NO" sz="1600" dirty="0" smtClean="0">
                <a:effectLst/>
                <a:latin typeface="Calibri"/>
                <a:ea typeface="Calibri"/>
                <a:cs typeface="Times New Roman"/>
              </a:rPr>
              <a:t>fellesskapsorientering, dialog og egenvurdering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0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 4"/>
          <p:cNvCxnSpPr>
            <a:cxnSpLocks noChangeShapeType="1"/>
          </p:cNvCxnSpPr>
          <p:nvPr/>
        </p:nvCxnSpPr>
        <p:spPr bwMode="auto">
          <a:xfrm flipV="1">
            <a:off x="4043258" y="2060848"/>
            <a:ext cx="63817" cy="3960440"/>
          </a:xfrm>
          <a:prstGeom prst="straightConnector1">
            <a:avLst/>
          </a:prstGeom>
          <a:ln>
            <a:headEnd/>
            <a:tailEnd type="triangle" w="lg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tt pil 5"/>
          <p:cNvCxnSpPr>
            <a:cxnSpLocks noChangeShapeType="1"/>
          </p:cNvCxnSpPr>
          <p:nvPr/>
        </p:nvCxnSpPr>
        <p:spPr bwMode="auto">
          <a:xfrm>
            <a:off x="2121113" y="3894485"/>
            <a:ext cx="3971925" cy="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kstboks 5"/>
          <p:cNvSpPr txBox="1">
            <a:spLocks noChangeArrowheads="1"/>
          </p:cNvSpPr>
          <p:nvPr/>
        </p:nvSpPr>
        <p:spPr bwMode="auto">
          <a:xfrm>
            <a:off x="6188417" y="3356992"/>
            <a:ext cx="1911975" cy="1021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b-NO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 smtClean="0">
                <a:effectLst/>
                <a:latin typeface="Calibri"/>
                <a:ea typeface="Calibri"/>
                <a:cs typeface="Times New Roman"/>
              </a:rPr>
              <a:t>Det målbare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b-NO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kstboks 1"/>
          <p:cNvSpPr txBox="1">
            <a:spLocks noChangeArrowheads="1"/>
          </p:cNvSpPr>
          <p:nvPr/>
        </p:nvSpPr>
        <p:spPr bwMode="auto">
          <a:xfrm>
            <a:off x="2583393" y="2985800"/>
            <a:ext cx="72009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Hippien</a:t>
            </a:r>
          </a:p>
        </p:txBody>
      </p:sp>
      <p:sp>
        <p:nvSpPr>
          <p:cNvPr id="9" name="Tekstboks 2"/>
          <p:cNvSpPr txBox="1">
            <a:spLocks noChangeArrowheads="1"/>
          </p:cNvSpPr>
          <p:nvPr/>
        </p:nvSpPr>
        <p:spPr bwMode="auto">
          <a:xfrm>
            <a:off x="2537673" y="4387880"/>
            <a:ext cx="76708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Brukeren</a:t>
            </a:r>
          </a:p>
        </p:txBody>
      </p:sp>
      <p:sp>
        <p:nvSpPr>
          <p:cNvPr id="10" name="Tekstboks 6"/>
          <p:cNvSpPr txBox="1">
            <a:spLocks noChangeArrowheads="1"/>
          </p:cNvSpPr>
          <p:nvPr/>
        </p:nvSpPr>
        <p:spPr bwMode="auto">
          <a:xfrm>
            <a:off x="4594438" y="2982625"/>
            <a:ext cx="841375" cy="43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Borgeren</a:t>
            </a:r>
          </a:p>
        </p:txBody>
      </p:sp>
      <p:sp>
        <p:nvSpPr>
          <p:cNvPr id="11" name="Tekstboks 3"/>
          <p:cNvSpPr txBox="1">
            <a:spLocks noChangeArrowheads="1"/>
          </p:cNvSpPr>
          <p:nvPr/>
        </p:nvSpPr>
        <p:spPr bwMode="auto">
          <a:xfrm>
            <a:off x="4604598" y="4397405"/>
            <a:ext cx="73914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Egoisten</a:t>
            </a:r>
          </a:p>
        </p:txBody>
      </p:sp>
      <p:sp>
        <p:nvSpPr>
          <p:cNvPr id="12" name="Tekstboks 8"/>
          <p:cNvSpPr txBox="1">
            <a:spLocks noChangeArrowheads="1"/>
          </p:cNvSpPr>
          <p:nvPr/>
        </p:nvSpPr>
        <p:spPr bwMode="auto">
          <a:xfrm>
            <a:off x="2843808" y="1186182"/>
            <a:ext cx="2808312" cy="375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 smtClean="0">
                <a:effectLst/>
                <a:latin typeface="Calibri"/>
                <a:ea typeface="Calibri"/>
                <a:cs typeface="Times New Roman"/>
              </a:rPr>
              <a:t>Det ikke målbare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82639" y="4149080"/>
            <a:ext cx="7848872" cy="13826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9344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 4"/>
          <p:cNvCxnSpPr>
            <a:cxnSpLocks noChangeShapeType="1"/>
          </p:cNvCxnSpPr>
          <p:nvPr/>
        </p:nvCxnSpPr>
        <p:spPr bwMode="auto">
          <a:xfrm flipV="1">
            <a:off x="4043258" y="2060848"/>
            <a:ext cx="63817" cy="3960440"/>
          </a:xfrm>
          <a:prstGeom prst="straightConnector1">
            <a:avLst/>
          </a:prstGeom>
          <a:ln>
            <a:headEnd/>
            <a:tailEnd type="triangle" w="lg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tt pil 5"/>
          <p:cNvCxnSpPr>
            <a:cxnSpLocks noChangeShapeType="1"/>
          </p:cNvCxnSpPr>
          <p:nvPr/>
        </p:nvCxnSpPr>
        <p:spPr bwMode="auto">
          <a:xfrm>
            <a:off x="2121113" y="3894485"/>
            <a:ext cx="3971925" cy="0"/>
          </a:xfrm>
          <a:prstGeom prst="straightConnector1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kstboks 5"/>
          <p:cNvSpPr txBox="1">
            <a:spLocks noChangeArrowheads="1"/>
          </p:cNvSpPr>
          <p:nvPr/>
        </p:nvSpPr>
        <p:spPr bwMode="auto">
          <a:xfrm>
            <a:off x="6188417" y="3356992"/>
            <a:ext cx="1911975" cy="1021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b-NO" sz="11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 smtClean="0">
                <a:effectLst/>
                <a:latin typeface="Calibri"/>
                <a:ea typeface="Calibri"/>
                <a:cs typeface="Times New Roman"/>
              </a:rPr>
              <a:t>Læringsutbytte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b-NO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kstboks 1"/>
          <p:cNvSpPr txBox="1">
            <a:spLocks noChangeArrowheads="1"/>
          </p:cNvSpPr>
          <p:nvPr/>
        </p:nvSpPr>
        <p:spPr bwMode="auto">
          <a:xfrm>
            <a:off x="2583393" y="2985800"/>
            <a:ext cx="72009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Hippien</a:t>
            </a:r>
          </a:p>
        </p:txBody>
      </p:sp>
      <p:sp>
        <p:nvSpPr>
          <p:cNvPr id="9" name="Tekstboks 2"/>
          <p:cNvSpPr txBox="1">
            <a:spLocks noChangeArrowheads="1"/>
          </p:cNvSpPr>
          <p:nvPr/>
        </p:nvSpPr>
        <p:spPr bwMode="auto">
          <a:xfrm>
            <a:off x="2537673" y="4387880"/>
            <a:ext cx="76708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Brukeren</a:t>
            </a:r>
          </a:p>
        </p:txBody>
      </p:sp>
      <p:sp>
        <p:nvSpPr>
          <p:cNvPr id="10" name="Tekstboks 6"/>
          <p:cNvSpPr txBox="1">
            <a:spLocks noChangeArrowheads="1"/>
          </p:cNvSpPr>
          <p:nvPr/>
        </p:nvSpPr>
        <p:spPr bwMode="auto">
          <a:xfrm>
            <a:off x="4594438" y="2982625"/>
            <a:ext cx="841375" cy="43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Borgeren</a:t>
            </a:r>
          </a:p>
        </p:txBody>
      </p:sp>
      <p:sp>
        <p:nvSpPr>
          <p:cNvPr id="11" name="Tekstboks 3"/>
          <p:cNvSpPr txBox="1">
            <a:spLocks noChangeArrowheads="1"/>
          </p:cNvSpPr>
          <p:nvPr/>
        </p:nvSpPr>
        <p:spPr bwMode="auto">
          <a:xfrm>
            <a:off x="4604598" y="4397405"/>
            <a:ext cx="739140" cy="42735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100">
                <a:effectLst/>
                <a:latin typeface="Calibri"/>
                <a:ea typeface="Calibri"/>
                <a:cs typeface="Times New Roman"/>
              </a:rPr>
              <a:t>Egoisten</a:t>
            </a:r>
          </a:p>
        </p:txBody>
      </p:sp>
      <p:sp>
        <p:nvSpPr>
          <p:cNvPr id="12" name="Tekstboks 8"/>
          <p:cNvSpPr txBox="1">
            <a:spLocks noChangeArrowheads="1"/>
          </p:cNvSpPr>
          <p:nvPr/>
        </p:nvSpPr>
        <p:spPr bwMode="auto">
          <a:xfrm>
            <a:off x="2843808" y="1186182"/>
            <a:ext cx="2808312" cy="658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b-NO" sz="1600" dirty="0">
                <a:effectLst/>
                <a:latin typeface="Calibri"/>
                <a:ea typeface="Calibri"/>
                <a:cs typeface="Times New Roman"/>
              </a:rPr>
              <a:t>Grad av </a:t>
            </a:r>
            <a:r>
              <a:rPr lang="nb-NO" sz="1600" dirty="0" smtClean="0">
                <a:effectLst/>
                <a:latin typeface="Calibri"/>
                <a:ea typeface="Calibri"/>
                <a:cs typeface="Times New Roman"/>
              </a:rPr>
              <a:t>fellesskapsorientering, dialog og egenvurdering</a:t>
            </a:r>
            <a:endParaRPr lang="nb-NO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tjerne med 5 tagger 1"/>
          <p:cNvSpPr/>
          <p:nvPr/>
        </p:nvSpPr>
        <p:spPr>
          <a:xfrm>
            <a:off x="4427984" y="2348880"/>
            <a:ext cx="1296144" cy="12961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787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630616" cy="821953"/>
          </a:xfrm>
        </p:spPr>
        <p:txBody>
          <a:bodyPr/>
          <a:lstStyle/>
          <a:p>
            <a:r>
              <a:rPr lang="nb-NO" dirty="0" smtClean="0"/>
              <a:t>Bakgrunn for dagen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Skolebasert vurdering som tema for felles nasjonalt tilsyn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849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864096"/>
          </a:xfrm>
        </p:spPr>
        <p:txBody>
          <a:bodyPr/>
          <a:lstStyle/>
          <a:p>
            <a:r>
              <a:rPr lang="nb-NO" dirty="0" smtClean="0"/>
              <a:t>Spørsmålet alle bør sitte igjen med: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2880320"/>
          </a:xfrm>
        </p:spPr>
        <p:txBody>
          <a:bodyPr/>
          <a:lstStyle/>
          <a:p>
            <a:pPr algn="ctr"/>
            <a:r>
              <a:rPr lang="nb-NO" dirty="0" smtClean="0"/>
              <a:t>Hva må </a:t>
            </a:r>
            <a:r>
              <a:rPr lang="nb-NO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</a:t>
            </a:r>
            <a:r>
              <a:rPr lang="nb-NO" dirty="0" smtClean="0"/>
              <a:t> </a:t>
            </a:r>
            <a:r>
              <a:rPr lang="nb-NO" u="sng" dirty="0" smtClean="0"/>
              <a:t>se på - </a:t>
            </a:r>
            <a:r>
              <a:rPr lang="nb-NO" dirty="0" smtClean="0"/>
              <a:t>for å vite at </a:t>
            </a:r>
          </a:p>
          <a:p>
            <a:pPr marL="0" indent="0" algn="ctr">
              <a:buNone/>
            </a:pPr>
            <a:r>
              <a:rPr lang="nb-NO" dirty="0" smtClean="0"/>
              <a:t>vår undervisning fører til læring/danning?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0634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Kanskje et eksempel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Mål</a:t>
            </a:r>
            <a:r>
              <a:rPr lang="nb-NO" dirty="0" smtClean="0"/>
              <a:t>: Elevene har et trygt læringsmiljø</a:t>
            </a:r>
          </a:p>
          <a:p>
            <a:r>
              <a:rPr lang="nb-NO" b="1" dirty="0" smtClean="0"/>
              <a:t>Styringsparameter</a:t>
            </a:r>
            <a:r>
              <a:rPr lang="nb-NO" dirty="0" smtClean="0"/>
              <a:t>: Andel elever som opplever mobbing på skolen</a:t>
            </a:r>
          </a:p>
          <a:p>
            <a:r>
              <a:rPr lang="nb-NO" b="1" dirty="0" smtClean="0"/>
              <a:t>Kilde</a:t>
            </a:r>
            <a:r>
              <a:rPr lang="nb-NO" dirty="0" smtClean="0"/>
              <a:t>: Elevundersøkelse, elevsamtaler, foreldresamtaler</a:t>
            </a:r>
          </a:p>
          <a:p>
            <a:r>
              <a:rPr lang="nb-NO" b="1" dirty="0" smtClean="0"/>
              <a:t>Resultatkrav</a:t>
            </a:r>
            <a:r>
              <a:rPr lang="nb-NO" dirty="0" smtClean="0"/>
              <a:t>: Under 2%</a:t>
            </a:r>
          </a:p>
          <a:p>
            <a:r>
              <a:rPr lang="nb-NO" b="1" dirty="0" smtClean="0"/>
              <a:t>Nåsituasjon</a:t>
            </a:r>
            <a:r>
              <a:rPr lang="nb-NO" dirty="0" smtClean="0"/>
              <a:t>: 5%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5615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Kanskje et eksempel 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Mål</a:t>
            </a:r>
            <a:r>
              <a:rPr lang="nb-NO" dirty="0" smtClean="0"/>
              <a:t>: Elevene tar medansvar for egen læring</a:t>
            </a:r>
          </a:p>
          <a:p>
            <a:r>
              <a:rPr lang="nb-NO" b="1" dirty="0" smtClean="0"/>
              <a:t>Styringsparameter</a:t>
            </a:r>
            <a:r>
              <a:rPr lang="nb-NO" dirty="0" smtClean="0"/>
              <a:t>: Andel elever som er selvgående i sitt læringsarbeid</a:t>
            </a:r>
          </a:p>
          <a:p>
            <a:r>
              <a:rPr lang="nb-NO" b="1" dirty="0" smtClean="0"/>
              <a:t>Kilde</a:t>
            </a:r>
            <a:r>
              <a:rPr lang="nb-NO" dirty="0" smtClean="0"/>
              <a:t>: Observasjon, dialog, elevstemmen</a:t>
            </a:r>
            <a:r>
              <a:rPr lang="nb-NO" dirty="0"/>
              <a:t>, lærerstemmen, </a:t>
            </a:r>
            <a:r>
              <a:rPr lang="nb-NO" dirty="0" smtClean="0"/>
              <a:t>elevundersøkelsen, nasjonale </a:t>
            </a:r>
            <a:r>
              <a:rPr lang="nb-NO" dirty="0"/>
              <a:t>prøver, kartleggingsprøver </a:t>
            </a:r>
            <a:r>
              <a:rPr lang="nb-NO" dirty="0" smtClean="0"/>
              <a:t>eksamensresultater</a:t>
            </a:r>
          </a:p>
          <a:p>
            <a:r>
              <a:rPr lang="nb-NO" b="1" dirty="0" smtClean="0"/>
              <a:t>Resultatkrav</a:t>
            </a:r>
            <a:r>
              <a:rPr lang="nb-NO" dirty="0" smtClean="0"/>
              <a:t>: 5% av elevene på mestringsnivå 1 i lesing og regning på 5. trinn</a:t>
            </a:r>
          </a:p>
          <a:p>
            <a:r>
              <a:rPr lang="nb-NO" b="1" dirty="0" smtClean="0"/>
              <a:t>Nåsituasjon</a:t>
            </a:r>
            <a:r>
              <a:rPr lang="nb-NO" dirty="0" smtClean="0"/>
              <a:t>: 22%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436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Kanskje et eksempel 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/>
              <a:t>Mål</a:t>
            </a:r>
            <a:r>
              <a:rPr lang="nb-NO" dirty="0" smtClean="0"/>
              <a:t>: Elevene på vår skole kan lese og regne</a:t>
            </a:r>
          </a:p>
          <a:p>
            <a:r>
              <a:rPr lang="nb-NO" b="1" dirty="0" smtClean="0"/>
              <a:t>Styringsparameter</a:t>
            </a:r>
            <a:r>
              <a:rPr lang="nb-NO" dirty="0" smtClean="0"/>
              <a:t>: Andel elever som kan lese og regne </a:t>
            </a:r>
          </a:p>
          <a:p>
            <a:r>
              <a:rPr lang="nb-NO" b="1" dirty="0" smtClean="0"/>
              <a:t>Kilde</a:t>
            </a:r>
            <a:r>
              <a:rPr lang="nb-NO" dirty="0" smtClean="0"/>
              <a:t>: Nasjonale prøver, kartleggingsprøver, observasjon, dialog, elevstemmen, lærerstemmen, eksamensresultater</a:t>
            </a:r>
          </a:p>
          <a:p>
            <a:r>
              <a:rPr lang="nb-NO" b="1" dirty="0" smtClean="0"/>
              <a:t>Resultatkrav</a:t>
            </a:r>
            <a:r>
              <a:rPr lang="nb-NO" dirty="0" smtClean="0"/>
              <a:t>: 5% av elevene på mestringsnivå 1 i lesing og regning på 5. trinn. 10% av eleven får 1 og 2 på eksamen</a:t>
            </a:r>
          </a:p>
          <a:p>
            <a:r>
              <a:rPr lang="nb-NO" b="1" dirty="0" smtClean="0"/>
              <a:t>Nåsituasjon</a:t>
            </a:r>
            <a:r>
              <a:rPr lang="nb-NO" dirty="0" smtClean="0"/>
              <a:t>: 40%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5212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64096"/>
          </a:xfrm>
        </p:spPr>
        <p:txBody>
          <a:bodyPr/>
          <a:lstStyle/>
          <a:p>
            <a:r>
              <a:rPr lang="nb-NO" dirty="0" smtClean="0"/>
              <a:t>Moralen 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dirty="0" smtClean="0"/>
              <a:t>FMST vil ikke å bidra til en instrumentell praksis ved skolebasert vurdering. Tilsyn – ja – men dagen i dag er et forsøk på å minimere risikoen for en instrumentell tilnærming. Det er ikke nok med en smal tilnærming til feltet – husk derfor de overordnede verdiene </a:t>
            </a:r>
            <a:r>
              <a:rPr lang="nb-NO" smtClean="0"/>
              <a:t>i det videre </a:t>
            </a:r>
            <a:r>
              <a:rPr lang="nb-NO" dirty="0" smtClean="0"/>
              <a:t>arbeidet.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5974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dato 3"/>
          <p:cNvSpPr>
            <a:spLocks noGrp="1"/>
          </p:cNvSpPr>
          <p:nvPr>
            <p:ph type="dt" sz="quarter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nb-NO" sz="1400"/>
              <a:t>Bjørn Rist</a:t>
            </a:r>
            <a:endParaRPr lang="en-GB" altLang="nb-NO" sz="1400"/>
          </a:p>
        </p:txBody>
      </p:sp>
      <p:sp>
        <p:nvSpPr>
          <p:cNvPr id="18435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BE554A-FD03-49B8-80F6-EB40FFD4CF24}" type="slidenum">
              <a:rPr lang="en-GB" altLang="nb-NO" sz="1400"/>
              <a:pPr eaLnBrk="1" hangingPunct="1"/>
              <a:t>35</a:t>
            </a:fld>
            <a:endParaRPr lang="en-GB" altLang="nb-NO" sz="14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484429" y="2418656"/>
            <a:ext cx="45352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b="1" dirty="0" err="1">
                <a:solidFill>
                  <a:srgbClr val="FF0066"/>
                </a:solidFill>
              </a:rPr>
              <a:t>Living</a:t>
            </a:r>
            <a:r>
              <a:rPr lang="nb-NO" altLang="nb-NO" b="1" dirty="0">
                <a:solidFill>
                  <a:srgbClr val="FF0066"/>
                </a:solidFill>
              </a:rPr>
              <a:t> </a:t>
            </a:r>
            <a:r>
              <a:rPr lang="nb-NO" altLang="nb-NO" b="1" dirty="0" smtClean="0">
                <a:solidFill>
                  <a:srgbClr val="FF0066"/>
                </a:solidFill>
              </a:rPr>
              <a:t>Is </a:t>
            </a:r>
            <a:r>
              <a:rPr lang="nb-NO" altLang="nb-NO" b="1" dirty="0" err="1" smtClean="0">
                <a:solidFill>
                  <a:srgbClr val="FF0066"/>
                </a:solidFill>
              </a:rPr>
              <a:t>Easy</a:t>
            </a:r>
            <a:r>
              <a:rPr lang="nb-NO" altLang="nb-NO" b="1" dirty="0" smtClean="0">
                <a:solidFill>
                  <a:srgbClr val="FF0066"/>
                </a:solidFill>
              </a:rPr>
              <a:t> With </a:t>
            </a:r>
            <a:r>
              <a:rPr lang="nb-NO" altLang="nb-NO" b="1" dirty="0" err="1" smtClean="0">
                <a:solidFill>
                  <a:srgbClr val="FF0066"/>
                </a:solidFill>
              </a:rPr>
              <a:t>Eyes</a:t>
            </a:r>
            <a:r>
              <a:rPr lang="nb-NO" altLang="nb-NO" b="1" dirty="0" smtClean="0">
                <a:solidFill>
                  <a:srgbClr val="FF0066"/>
                </a:solidFill>
              </a:rPr>
              <a:t> </a:t>
            </a:r>
            <a:r>
              <a:rPr lang="nb-NO" altLang="nb-NO" b="1" dirty="0" err="1" smtClean="0">
                <a:solidFill>
                  <a:srgbClr val="FF0066"/>
                </a:solidFill>
              </a:rPr>
              <a:t>Closed</a:t>
            </a:r>
            <a:r>
              <a:rPr lang="nb-NO" altLang="nb-NO" dirty="0" smtClean="0"/>
              <a:t> 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xmlns="" val="21673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22623"/>
            <a:ext cx="5112568" cy="500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88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Statistikkportalen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022214" y="328170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 smtClean="0"/>
              <a:t>3. mars 2016</a:t>
            </a:r>
            <a:endParaRPr lang="nb-NO" sz="1600" i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806190" y="25649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Nea-regionen</a:t>
            </a:r>
            <a:endParaRPr lang="nb-NO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51520" y="386104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i="1" dirty="0" smtClean="0">
                <a:solidFill>
                  <a:schemeClr val="bg1"/>
                </a:solidFill>
              </a:rPr>
              <a:t>Viljar Johannessen</a:t>
            </a:r>
            <a:endParaRPr lang="nb-NO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8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229600" cy="864096"/>
          </a:xfrm>
        </p:spPr>
        <p:txBody>
          <a:bodyPr>
            <a:normAutofit/>
          </a:bodyPr>
          <a:lstStyle/>
          <a:p>
            <a:r>
              <a:rPr lang="nb-NO" dirty="0" smtClean="0"/>
              <a:t>Innholdet i økta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2564904"/>
            <a:ext cx="8856984" cy="3888432"/>
          </a:xfrm>
        </p:spPr>
        <p:txBody>
          <a:bodyPr>
            <a:normAutofit/>
          </a:bodyPr>
          <a:lstStyle/>
          <a:p>
            <a:r>
              <a:rPr lang="nb-NO" dirty="0" smtClean="0"/>
              <a:t>Innledning, Hva er Statistikkportalen?</a:t>
            </a:r>
          </a:p>
          <a:p>
            <a:r>
              <a:rPr lang="nb-NO" dirty="0" smtClean="0"/>
              <a:t>Gå inn i portalen (vise funksjonalitet)</a:t>
            </a:r>
          </a:p>
          <a:p>
            <a:r>
              <a:rPr lang="nb-NO" dirty="0" smtClean="0"/>
              <a:t>Video - avansert rapport</a:t>
            </a:r>
            <a:r>
              <a:rPr lang="nb-NO" dirty="0"/>
              <a:t/>
            </a:r>
            <a:br>
              <a:rPr lang="nb-NO" dirty="0"/>
            </a:br>
            <a:endParaRPr lang="nb-NO" dirty="0" smtClean="0"/>
          </a:p>
          <a:p>
            <a:r>
              <a:rPr lang="nb-NO" dirty="0" smtClean="0"/>
              <a:t>Plenumsavslutning (refleksjoner)</a:t>
            </a:r>
          </a:p>
        </p:txBody>
      </p:sp>
    </p:spTree>
    <p:extLst>
      <p:ext uri="{BB962C8B-B14F-4D97-AF65-F5344CB8AC3E}">
        <p14:creationId xmlns:p14="http://schemas.microsoft.com/office/powerpoint/2010/main" xmlns="" val="11070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vrundet rektangel 35"/>
          <p:cNvSpPr/>
          <p:nvPr/>
        </p:nvSpPr>
        <p:spPr>
          <a:xfrm>
            <a:off x="5174582" y="5388642"/>
            <a:ext cx="270978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26" name="Avrundet rektangel 25"/>
          <p:cNvSpPr/>
          <p:nvPr/>
        </p:nvSpPr>
        <p:spPr>
          <a:xfrm>
            <a:off x="1158575" y="1396866"/>
            <a:ext cx="166201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27" name="Avrundet rektangel 26"/>
          <p:cNvSpPr/>
          <p:nvPr/>
        </p:nvSpPr>
        <p:spPr>
          <a:xfrm>
            <a:off x="1547664" y="5471456"/>
            <a:ext cx="274089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28" name="Avrundet rektangel 27"/>
          <p:cNvSpPr/>
          <p:nvPr/>
        </p:nvSpPr>
        <p:spPr>
          <a:xfrm>
            <a:off x="107504" y="2796515"/>
            <a:ext cx="2880320" cy="755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29" name="Avrundet rektangel 28"/>
          <p:cNvSpPr/>
          <p:nvPr/>
        </p:nvSpPr>
        <p:spPr>
          <a:xfrm>
            <a:off x="3247996" y="3552080"/>
            <a:ext cx="27432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30" name="Avrundet rektangel 29"/>
          <p:cNvSpPr/>
          <p:nvPr/>
        </p:nvSpPr>
        <p:spPr>
          <a:xfrm>
            <a:off x="3682034" y="409606"/>
            <a:ext cx="166201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31" name="Avrundet rektangel 30"/>
          <p:cNvSpPr/>
          <p:nvPr/>
        </p:nvSpPr>
        <p:spPr>
          <a:xfrm>
            <a:off x="3512568" y="1577413"/>
            <a:ext cx="166201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34" name="Avrundet rektangel 33"/>
          <p:cNvSpPr/>
          <p:nvPr/>
        </p:nvSpPr>
        <p:spPr>
          <a:xfrm>
            <a:off x="5866560" y="1305578"/>
            <a:ext cx="27378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35" name="Avrundet rektangel 34"/>
          <p:cNvSpPr/>
          <p:nvPr/>
        </p:nvSpPr>
        <p:spPr>
          <a:xfrm>
            <a:off x="6435170" y="4044702"/>
            <a:ext cx="166201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2" name="Avrundet rektangel 1"/>
          <p:cNvSpPr/>
          <p:nvPr/>
        </p:nvSpPr>
        <p:spPr>
          <a:xfrm>
            <a:off x="755576" y="4191347"/>
            <a:ext cx="1922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959577" y="1409164"/>
            <a:ext cx="261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Elevundersøkelsen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204511" y="53881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>
                <a:solidFill>
                  <a:schemeClr val="bg1"/>
                </a:solidFill>
              </a:rPr>
              <a:t>Basil</a:t>
            </a:r>
            <a:endParaRPr lang="nb-NO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999285" y="17066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GSI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1619671" y="5600663"/>
            <a:ext cx="25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Barnehagefakta.no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3351606" y="3654518"/>
            <a:ext cx="25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Statistikkportalen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915072" y="4305165"/>
            <a:ext cx="176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Skoleporten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5344048" y="5564016"/>
            <a:ext cx="254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Ståstedsanalysen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217256" y="2931881"/>
            <a:ext cx="260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Tilstandsrapport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6939226" y="419134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1455569" y="1526073"/>
            <a:ext cx="106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>
                <a:solidFill>
                  <a:schemeClr val="bg1"/>
                </a:solidFill>
              </a:rPr>
              <a:t>Kostra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37" name="Avrundet rektangel 36"/>
          <p:cNvSpPr/>
          <p:nvPr/>
        </p:nvSpPr>
        <p:spPr>
          <a:xfrm>
            <a:off x="5344048" y="2528652"/>
            <a:ext cx="33850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38" name="TekstSylinder 37"/>
          <p:cNvSpPr txBox="1"/>
          <p:nvPr/>
        </p:nvSpPr>
        <p:spPr>
          <a:xfrm>
            <a:off x="5503273" y="2630805"/>
            <a:ext cx="326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Organisasjonsanalysen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24" name="Avrundet rektangel 23"/>
          <p:cNvSpPr/>
          <p:nvPr/>
        </p:nvSpPr>
        <p:spPr>
          <a:xfrm>
            <a:off x="6516216" y="254825"/>
            <a:ext cx="166201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32" name="TekstSylinder 31"/>
          <p:cNvSpPr txBox="1"/>
          <p:nvPr/>
        </p:nvSpPr>
        <p:spPr>
          <a:xfrm>
            <a:off x="6876256" y="38925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VIGO</a:t>
            </a:r>
          </a:p>
        </p:txBody>
      </p:sp>
    </p:spTree>
    <p:extLst>
      <p:ext uri="{BB962C8B-B14F-4D97-AF65-F5344CB8AC3E}">
        <p14:creationId xmlns:p14="http://schemas.microsoft.com/office/powerpoint/2010/main" xmlns="" val="22364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630616" cy="821953"/>
          </a:xfrm>
        </p:spPr>
        <p:txBody>
          <a:bodyPr/>
          <a:lstStyle/>
          <a:p>
            <a:r>
              <a:rPr lang="nb-NO" dirty="0" smtClean="0"/>
              <a:t>Mål for dagen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1296144"/>
          </a:xfrm>
        </p:spPr>
        <p:txBody>
          <a:bodyPr/>
          <a:lstStyle/>
          <a:p>
            <a:r>
              <a:rPr lang="nb-NO" dirty="0" smtClean="0"/>
              <a:t>God egenvurdering i skolene i Sør-Trøndelag</a:t>
            </a:r>
          </a:p>
          <a:p>
            <a:r>
              <a:rPr lang="nb-NO" dirty="0" smtClean="0"/>
              <a:t>Statistikkportalen </a:t>
            </a:r>
            <a:r>
              <a:rPr lang="nb-NO" dirty="0"/>
              <a:t>brukes </a:t>
            </a:r>
            <a:r>
              <a:rPr lang="nb-NO" dirty="0" smtClean="0"/>
              <a:t>(med fornuft)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2001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vrundet rektangel 35"/>
          <p:cNvSpPr/>
          <p:nvPr/>
        </p:nvSpPr>
        <p:spPr>
          <a:xfrm>
            <a:off x="5174582" y="5388642"/>
            <a:ext cx="270978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26" name="Avrundet rektangel 25"/>
          <p:cNvSpPr/>
          <p:nvPr/>
        </p:nvSpPr>
        <p:spPr>
          <a:xfrm>
            <a:off x="1158575" y="1396866"/>
            <a:ext cx="166201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27" name="Avrundet rektangel 26"/>
          <p:cNvSpPr/>
          <p:nvPr/>
        </p:nvSpPr>
        <p:spPr>
          <a:xfrm>
            <a:off x="1547664" y="5471456"/>
            <a:ext cx="274089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28" name="Avrundet rektangel 27"/>
          <p:cNvSpPr/>
          <p:nvPr/>
        </p:nvSpPr>
        <p:spPr>
          <a:xfrm>
            <a:off x="107504" y="2796515"/>
            <a:ext cx="2880320" cy="755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29" name="Avrundet rektangel 28"/>
          <p:cNvSpPr/>
          <p:nvPr/>
        </p:nvSpPr>
        <p:spPr>
          <a:xfrm>
            <a:off x="3247996" y="3552080"/>
            <a:ext cx="27432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30" name="Avrundet rektangel 29"/>
          <p:cNvSpPr/>
          <p:nvPr/>
        </p:nvSpPr>
        <p:spPr>
          <a:xfrm>
            <a:off x="3682034" y="409606"/>
            <a:ext cx="166201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31" name="Avrundet rektangel 30"/>
          <p:cNvSpPr/>
          <p:nvPr/>
        </p:nvSpPr>
        <p:spPr>
          <a:xfrm>
            <a:off x="3512568" y="1577413"/>
            <a:ext cx="166201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34" name="Avrundet rektangel 33"/>
          <p:cNvSpPr/>
          <p:nvPr/>
        </p:nvSpPr>
        <p:spPr>
          <a:xfrm>
            <a:off x="5866560" y="1305578"/>
            <a:ext cx="27378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35" name="Avrundet rektangel 34"/>
          <p:cNvSpPr/>
          <p:nvPr/>
        </p:nvSpPr>
        <p:spPr>
          <a:xfrm>
            <a:off x="6435170" y="4044702"/>
            <a:ext cx="166201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2" name="Avrundet rektangel 1"/>
          <p:cNvSpPr/>
          <p:nvPr/>
        </p:nvSpPr>
        <p:spPr>
          <a:xfrm>
            <a:off x="755576" y="4191347"/>
            <a:ext cx="19223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959577" y="1409164"/>
            <a:ext cx="261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Elevundersøkelsen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204511" y="53881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>
                <a:solidFill>
                  <a:schemeClr val="bg1"/>
                </a:solidFill>
              </a:rPr>
              <a:t>Basil</a:t>
            </a:r>
            <a:endParaRPr lang="nb-NO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999285" y="17066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GSI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1619671" y="5600663"/>
            <a:ext cx="259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Barnehagefakta.no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3351606" y="3654518"/>
            <a:ext cx="25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Statistikkportalen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915072" y="4305165"/>
            <a:ext cx="176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Skoleporten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5344048" y="5564016"/>
            <a:ext cx="254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Ståstedsanalysen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217256" y="2931881"/>
            <a:ext cx="260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Tilstandsrapport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6939226" y="419134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PAS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1455569" y="1526073"/>
            <a:ext cx="106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>
                <a:solidFill>
                  <a:schemeClr val="bg1"/>
                </a:solidFill>
              </a:rPr>
              <a:t>Kostra</a:t>
            </a:r>
            <a:endParaRPr lang="nb-NO" sz="2400" b="1" dirty="0">
              <a:solidFill>
                <a:schemeClr val="bg1"/>
              </a:solidFill>
            </a:endParaRPr>
          </a:p>
        </p:txBody>
      </p:sp>
      <p:sp>
        <p:nvSpPr>
          <p:cNvPr id="37" name="Avrundet rektangel 36"/>
          <p:cNvSpPr/>
          <p:nvPr/>
        </p:nvSpPr>
        <p:spPr>
          <a:xfrm>
            <a:off x="5344048" y="2528652"/>
            <a:ext cx="33850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38" name="TekstSylinder 37"/>
          <p:cNvSpPr txBox="1"/>
          <p:nvPr/>
        </p:nvSpPr>
        <p:spPr>
          <a:xfrm>
            <a:off x="5503273" y="2630805"/>
            <a:ext cx="326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Organisasjonsanalysen</a:t>
            </a:r>
            <a:endParaRPr lang="nb-NO" sz="2400" b="1" dirty="0">
              <a:solidFill>
                <a:schemeClr val="bg1"/>
              </a:solidFill>
            </a:endParaRPr>
          </a:p>
        </p:txBody>
      </p:sp>
      <p:cxnSp>
        <p:nvCxnSpPr>
          <p:cNvPr id="4" name="Rett pil 3"/>
          <p:cNvCxnSpPr/>
          <p:nvPr/>
        </p:nvCxnSpPr>
        <p:spPr>
          <a:xfrm flipH="1">
            <a:off x="2677960" y="1129686"/>
            <a:ext cx="1610601" cy="43417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flipH="1">
            <a:off x="2804075" y="769645"/>
            <a:ext cx="861014" cy="6395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pil 38"/>
          <p:cNvCxnSpPr/>
          <p:nvPr/>
        </p:nvCxnSpPr>
        <p:spPr>
          <a:xfrm flipH="1">
            <a:off x="2101753" y="2282666"/>
            <a:ext cx="2385225" cy="1908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>
            <a:stCxn id="31" idx="1"/>
          </p:cNvCxnSpPr>
          <p:nvPr/>
        </p:nvCxnSpPr>
        <p:spPr>
          <a:xfrm flipH="1">
            <a:off x="2804075" y="1937453"/>
            <a:ext cx="708493" cy="727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/>
          <p:nvPr/>
        </p:nvCxnSpPr>
        <p:spPr>
          <a:xfrm flipH="1">
            <a:off x="2502063" y="1937452"/>
            <a:ext cx="3358406" cy="22273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pil 41"/>
          <p:cNvCxnSpPr>
            <a:endCxn id="2" idx="3"/>
          </p:cNvCxnSpPr>
          <p:nvPr/>
        </p:nvCxnSpPr>
        <p:spPr>
          <a:xfrm flipH="1" flipV="1">
            <a:off x="2677960" y="4551387"/>
            <a:ext cx="3767150" cy="112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pil 43"/>
          <p:cNvCxnSpPr/>
          <p:nvPr/>
        </p:nvCxnSpPr>
        <p:spPr>
          <a:xfrm flipH="1">
            <a:off x="2915511" y="2294471"/>
            <a:ext cx="733101" cy="5234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pil 44"/>
          <p:cNvCxnSpPr>
            <a:stCxn id="34" idx="1"/>
          </p:cNvCxnSpPr>
          <p:nvPr/>
        </p:nvCxnSpPr>
        <p:spPr>
          <a:xfrm flipH="1">
            <a:off x="2987825" y="1665618"/>
            <a:ext cx="2878735" cy="14268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pil 45"/>
          <p:cNvCxnSpPr/>
          <p:nvPr/>
        </p:nvCxnSpPr>
        <p:spPr>
          <a:xfrm>
            <a:off x="2677961" y="4825614"/>
            <a:ext cx="2496621" cy="6458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pil 46"/>
          <p:cNvCxnSpPr/>
          <p:nvPr/>
        </p:nvCxnSpPr>
        <p:spPr>
          <a:xfrm flipH="1">
            <a:off x="6019694" y="2010204"/>
            <a:ext cx="13425" cy="33448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pil 47"/>
          <p:cNvCxnSpPr/>
          <p:nvPr/>
        </p:nvCxnSpPr>
        <p:spPr>
          <a:xfrm flipH="1">
            <a:off x="6732240" y="4764783"/>
            <a:ext cx="61070" cy="590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pil 48"/>
          <p:cNvCxnSpPr>
            <a:endCxn id="2" idx="0"/>
          </p:cNvCxnSpPr>
          <p:nvPr/>
        </p:nvCxnSpPr>
        <p:spPr>
          <a:xfrm flipH="1">
            <a:off x="1716768" y="2132481"/>
            <a:ext cx="655583" cy="20588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vrundet rektangel 49"/>
          <p:cNvSpPr/>
          <p:nvPr/>
        </p:nvSpPr>
        <p:spPr>
          <a:xfrm>
            <a:off x="6516216" y="254825"/>
            <a:ext cx="166201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51" name="TekstSylinder 50"/>
          <p:cNvSpPr txBox="1"/>
          <p:nvPr/>
        </p:nvSpPr>
        <p:spPr>
          <a:xfrm>
            <a:off x="6876256" y="38925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VIGO</a:t>
            </a:r>
          </a:p>
        </p:txBody>
      </p:sp>
      <p:cxnSp>
        <p:nvCxnSpPr>
          <p:cNvPr id="52" name="Rett pil 51"/>
          <p:cNvCxnSpPr/>
          <p:nvPr/>
        </p:nvCxnSpPr>
        <p:spPr>
          <a:xfrm flipH="1">
            <a:off x="4301064" y="796302"/>
            <a:ext cx="2212107" cy="27071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pil 52"/>
          <p:cNvCxnSpPr/>
          <p:nvPr/>
        </p:nvCxnSpPr>
        <p:spPr>
          <a:xfrm flipH="1">
            <a:off x="2672650" y="510869"/>
            <a:ext cx="3840521" cy="3863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pil 53"/>
          <p:cNvCxnSpPr/>
          <p:nvPr/>
        </p:nvCxnSpPr>
        <p:spPr>
          <a:xfrm>
            <a:off x="7248930" y="960282"/>
            <a:ext cx="349685" cy="44283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17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/>
        </p:nvSpPr>
        <p:spPr>
          <a:xfrm>
            <a:off x="1979712" y="1052736"/>
            <a:ext cx="5112568" cy="1208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2627784" y="130306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 smtClean="0">
                <a:solidFill>
                  <a:schemeClr val="bg1"/>
                </a:solidFill>
              </a:rPr>
              <a:t>Statistikkportalen</a:t>
            </a:r>
            <a:endParaRPr lang="nb-NO" sz="4000" b="1" dirty="0">
              <a:solidFill>
                <a:schemeClr val="bg1"/>
              </a:solidFill>
            </a:endParaRPr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107504" y="2484163"/>
            <a:ext cx="8856984" cy="2664296"/>
          </a:xfrm>
        </p:spPr>
        <p:txBody>
          <a:bodyPr>
            <a:normAutofit/>
          </a:bodyPr>
          <a:lstStyle/>
          <a:p>
            <a:r>
              <a:rPr lang="nb-NO" dirty="0" smtClean="0"/>
              <a:t>Utdanningsdirektoratets nettjeneste for statistikk</a:t>
            </a:r>
          </a:p>
          <a:p>
            <a:r>
              <a:rPr lang="nb-NO" u="sng" dirty="0" smtClean="0"/>
              <a:t>All </a:t>
            </a:r>
            <a:r>
              <a:rPr lang="nb-NO" dirty="0" smtClean="0"/>
              <a:t>statistikk samlet på ett sted (på sikt)</a:t>
            </a:r>
          </a:p>
          <a:p>
            <a:r>
              <a:rPr lang="nb-NO" dirty="0" smtClean="0"/>
              <a:t>Statistikk om skoler, fag- og yrkesopplæring og Oppfølgingstjenesten</a:t>
            </a:r>
            <a:endParaRPr lang="nb-NO" dirty="0"/>
          </a:p>
        </p:txBody>
      </p:sp>
      <p:sp>
        <p:nvSpPr>
          <p:cNvPr id="7" name="TextBox 8"/>
          <p:cNvSpPr txBox="1"/>
          <p:nvPr/>
        </p:nvSpPr>
        <p:spPr>
          <a:xfrm>
            <a:off x="4283968" y="4077072"/>
            <a:ext cx="2563830" cy="2315978"/>
          </a:xfrm>
          <a:prstGeom prst="rect">
            <a:avLst/>
          </a:prstGeom>
          <a:noFill/>
        </p:spPr>
        <p:txBody>
          <a:bodyPr wrap="none" lIns="80138" tIns="40069" rIns="80138" bIns="40069" rtlCol="0">
            <a:spAutoFit/>
          </a:bodyPr>
          <a:lstStyle/>
          <a:p>
            <a:r>
              <a:rPr lang="nb-NO" dirty="0" smtClean="0"/>
              <a:t>Grunnskolepoeng</a:t>
            </a:r>
          </a:p>
          <a:p>
            <a:r>
              <a:rPr lang="nb-NO" dirty="0" smtClean="0"/>
              <a:t>Grunnskolekarakterer</a:t>
            </a:r>
          </a:p>
          <a:p>
            <a:r>
              <a:rPr lang="nb-NO" dirty="0" smtClean="0"/>
              <a:t>Karakterer i videregående</a:t>
            </a:r>
          </a:p>
          <a:p>
            <a:r>
              <a:rPr lang="nb-NO" dirty="0" smtClean="0"/>
              <a:t>Oppfølgingstjenesten</a:t>
            </a:r>
            <a:endParaRPr lang="nb-NO" dirty="0"/>
          </a:p>
          <a:p>
            <a:r>
              <a:rPr lang="nb-NO" dirty="0" smtClean="0"/>
              <a:t>Lærekontrakter</a:t>
            </a:r>
          </a:p>
          <a:p>
            <a:r>
              <a:rPr lang="nb-NO" dirty="0" smtClean="0"/>
              <a:t>Lærebedrifter</a:t>
            </a:r>
            <a:endParaRPr lang="nb-NO" dirty="0"/>
          </a:p>
          <a:p>
            <a:r>
              <a:rPr lang="nb-NO" dirty="0" smtClean="0"/>
              <a:t>Fag- og svennebrev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588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nb-NO" dirty="0" smtClean="0"/>
              <a:t>Bruk av Statistikkportalen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126" y="1844824"/>
            <a:ext cx="9036496" cy="4176464"/>
          </a:xfrm>
        </p:spPr>
        <p:txBody>
          <a:bodyPr>
            <a:normAutofit/>
          </a:bodyPr>
          <a:lstStyle/>
          <a:p>
            <a:r>
              <a:rPr lang="nb-NO" dirty="0" smtClean="0"/>
              <a:t>Bygget opp rundt rapporter, presenteres i form av tabeller</a:t>
            </a:r>
          </a:p>
          <a:p>
            <a:r>
              <a:rPr lang="nb-NO" dirty="0" smtClean="0"/>
              <a:t>«Om statistikken»</a:t>
            </a:r>
          </a:p>
          <a:p>
            <a:r>
              <a:rPr lang="nb-NO" dirty="0" smtClean="0"/>
              <a:t>Laste ned data i Excel, CSV og PDF-format</a:t>
            </a:r>
          </a:p>
          <a:p>
            <a:r>
              <a:rPr lang="nb-NO" dirty="0"/>
              <a:t>Påloggingsrettigheter og skjerming av data</a:t>
            </a:r>
          </a:p>
          <a:p>
            <a:r>
              <a:rPr lang="nb-NO" dirty="0" smtClean="0"/>
              <a:t>Avanserte rapporter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2986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02217"/>
            <a:ext cx="8229600" cy="864096"/>
          </a:xfrm>
        </p:spPr>
        <p:txBody>
          <a:bodyPr>
            <a:noAutofit/>
          </a:bodyPr>
          <a:lstStyle/>
          <a:p>
            <a:r>
              <a:rPr lang="nb-NO" sz="2800" dirty="0" smtClean="0"/>
              <a:t>Skoleporten og Statistikkportalen </a:t>
            </a:r>
            <a:br>
              <a:rPr lang="nb-NO" sz="2800" dirty="0" smtClean="0"/>
            </a:br>
            <a:r>
              <a:rPr lang="nb-NO" sz="2800" dirty="0" smtClean="0"/>
              <a:t>– hva er forskjellen?</a:t>
            </a:r>
            <a:endParaRPr lang="nb-NO" sz="2800" dirty="0"/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4448851" y="1791493"/>
            <a:ext cx="3325179" cy="44627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24000" algn="l" defTabSz="995784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550" kern="1200">
                <a:solidFill>
                  <a:srgbClr val="887E6E"/>
                </a:solidFill>
                <a:latin typeface="+mn-lt"/>
                <a:ea typeface="+mn-ea"/>
                <a:cs typeface="+mn-cs"/>
              </a:defRPr>
            </a:lvl1pPr>
            <a:lvl2pPr marL="690563" indent="-323850" algn="l" defTabSz="99578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887E6E"/>
                </a:solidFill>
                <a:latin typeface="+mn-lt"/>
                <a:ea typeface="+mn-ea"/>
                <a:cs typeface="+mn-cs"/>
              </a:defRPr>
            </a:lvl2pPr>
            <a:lvl3pPr marL="987425" indent="-323850" algn="l" defTabSz="99578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87E6E"/>
                </a:solidFill>
                <a:latin typeface="+mn-lt"/>
                <a:ea typeface="+mn-ea"/>
                <a:cs typeface="+mn-cs"/>
              </a:defRPr>
            </a:lvl3pPr>
            <a:lvl4pPr marL="1354138" indent="-323850" algn="l" defTabSz="99578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87E6E"/>
                </a:solidFill>
                <a:latin typeface="+mn-lt"/>
                <a:ea typeface="+mn-ea"/>
                <a:cs typeface="+mn-cs"/>
              </a:defRPr>
            </a:lvl4pPr>
            <a:lvl5pPr marL="1704975" indent="-323850" algn="l" defTabSz="995784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887E6E"/>
                </a:solidFill>
                <a:latin typeface="+mn-lt"/>
                <a:ea typeface="+mn-ea"/>
                <a:cs typeface="+mn-cs"/>
              </a:defRPr>
            </a:lvl5pPr>
            <a:lvl6pPr marL="2738405" indent="-248946" algn="l" defTabSz="99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296" indent="-248946" algn="l" defTabSz="99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188" indent="-248946" algn="l" defTabSz="99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079" indent="-248946" algn="l" defTabSz="99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buNone/>
            </a:pPr>
            <a:r>
              <a:rPr lang="nb-NO" dirty="0" smtClean="0"/>
              <a:t>.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1204026" y="1441373"/>
            <a:ext cx="2919935" cy="2486396"/>
            <a:chOff x="1204026" y="1441373"/>
            <a:chExt cx="2919935" cy="2486396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4026" y="1441373"/>
              <a:ext cx="2919935" cy="2486396"/>
            </a:xfrm>
            <a:prstGeom prst="rect">
              <a:avLst/>
            </a:prstGeom>
          </p:spPr>
        </p:pic>
        <p:sp>
          <p:nvSpPr>
            <p:cNvPr id="8" name="Avrundet rektangel 7"/>
            <p:cNvSpPr/>
            <p:nvPr/>
          </p:nvSpPr>
          <p:spPr>
            <a:xfrm>
              <a:off x="2513325" y="3158836"/>
              <a:ext cx="301336" cy="228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5005785" y="1441373"/>
            <a:ext cx="2919936" cy="2486396"/>
            <a:chOff x="5005785" y="1441373"/>
            <a:chExt cx="2919936" cy="2486396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5785" y="1441373"/>
              <a:ext cx="2919936" cy="2486396"/>
            </a:xfrm>
            <a:prstGeom prst="rect">
              <a:avLst/>
            </a:prstGeom>
          </p:spPr>
        </p:pic>
        <p:sp>
          <p:nvSpPr>
            <p:cNvPr id="11" name="Avrundet rektangel 10"/>
            <p:cNvSpPr/>
            <p:nvPr/>
          </p:nvSpPr>
          <p:spPr>
            <a:xfrm>
              <a:off x="6315085" y="3158836"/>
              <a:ext cx="301336" cy="228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4" name="Plassholder for innhold 1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353196" y="3768669"/>
            <a:ext cx="6572525" cy="275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3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>
                <a:hlinkClick r:id="rId3"/>
              </a:rPr>
              <a:t>https://</a:t>
            </a:r>
            <a:r>
              <a:rPr lang="nb-NO" dirty="0" smtClean="0">
                <a:hlinkClick r:id="rId3"/>
              </a:rPr>
              <a:t>statistikkportalen.udir.no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8750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Avansert rapport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3356992"/>
            <a:ext cx="7458884" cy="2825199"/>
          </a:xfrm>
        </p:spPr>
        <p:txBody>
          <a:bodyPr/>
          <a:lstStyle/>
          <a:p>
            <a:r>
              <a:rPr lang="nb-NO" dirty="0">
                <a:hlinkClick r:id="rId3"/>
              </a:rPr>
              <a:t>https://player.vimeo.com/video/142364490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41182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864096"/>
          </a:xfrm>
        </p:spPr>
        <p:txBody>
          <a:bodyPr/>
          <a:lstStyle/>
          <a:p>
            <a:r>
              <a:rPr lang="nb-NO" dirty="0" smtClean="0"/>
              <a:t>Mantra 1 og 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95736" y="1772816"/>
            <a:ext cx="4608512" cy="23762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b-NO" dirty="0" smtClean="0"/>
              <a:t>Kartlegginger og vurderinger må få innflytelse på beslutningsprosesser!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altLang="nb-NO" dirty="0"/>
              <a:t>Vurder aldri mer enn det man kan ha innflytelse på!</a:t>
            </a:r>
          </a:p>
          <a:p>
            <a:pPr marL="0" indent="0" algn="ctr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6174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92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Autofit/>
          </a:bodyPr>
          <a:lstStyle/>
          <a:p>
            <a:r>
              <a:rPr lang="nb-NO" dirty="0" smtClean="0">
                <a:latin typeface="Arial MT Lt"/>
                <a:cs typeface="Arial MT Lt"/>
              </a:rPr>
              <a:t>Sektortilstand?</a:t>
            </a:r>
            <a:br>
              <a:rPr lang="nb-NO" dirty="0" smtClean="0">
                <a:latin typeface="Arial MT Lt"/>
                <a:cs typeface="Arial MT Lt"/>
              </a:rPr>
            </a:br>
            <a:r>
              <a:rPr lang="nb-NO" sz="2000" dirty="0" smtClean="0">
                <a:latin typeface="Arial MT Lt"/>
                <a:cs typeface="Arial MT Lt"/>
              </a:rPr>
              <a:t>Har du melkeallergi?</a:t>
            </a:r>
            <a:endParaRPr lang="nb-NO" sz="2000" dirty="0">
              <a:latin typeface="Arial MT Lt"/>
              <a:cs typeface="Arial MT Lt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Fylkesmannen i Nord-Trøndelag</a:t>
            </a: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D4F33-F904-8445-A958-264126A198F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Mange tror de har har det, men få er faktisk allergiske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078" y="2128838"/>
            <a:ext cx="7095843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49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nb-NO" sz="1400"/>
              <a:t>Bjørn Rist</a:t>
            </a:r>
            <a:endParaRPr lang="en-GB" altLang="nb-NO" sz="1400"/>
          </a:p>
        </p:txBody>
      </p:sp>
      <p:sp>
        <p:nvSpPr>
          <p:cNvPr id="17411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F4222B-C7FC-47F1-A93E-100E0BACB8D9}" type="slidenum">
              <a:rPr lang="en-GB" altLang="nb-NO" sz="1400"/>
              <a:pPr eaLnBrk="1" hangingPunct="1"/>
              <a:t>8</a:t>
            </a:fld>
            <a:endParaRPr lang="en-GB" altLang="nb-NO" sz="1400"/>
          </a:p>
        </p:txBody>
      </p:sp>
      <p:sp>
        <p:nvSpPr>
          <p:cNvPr id="17412" name="Oval 2"/>
          <p:cNvSpPr>
            <a:spLocks noChangeArrowheads="1"/>
          </p:cNvSpPr>
          <p:nvPr/>
        </p:nvSpPr>
        <p:spPr bwMode="auto">
          <a:xfrm>
            <a:off x="1828800" y="2590800"/>
            <a:ext cx="2133600" cy="3429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0" y="3073400"/>
            <a:ext cx="182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800"/>
              <a:t>Erfarings-basert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7162800" y="3092450"/>
            <a:ext cx="213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800"/>
              <a:t>Forsknings-basert</a:t>
            </a:r>
          </a:p>
        </p:txBody>
      </p:sp>
      <p:sp>
        <p:nvSpPr>
          <p:cNvPr id="17415" name="Line 5"/>
          <p:cNvSpPr>
            <a:spLocks noChangeShapeType="1"/>
          </p:cNvSpPr>
          <p:nvPr/>
        </p:nvSpPr>
        <p:spPr bwMode="auto">
          <a:xfrm>
            <a:off x="2057400" y="3429000"/>
            <a:ext cx="495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685800" y="900113"/>
            <a:ext cx="7848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nb-NO" sz="2800" b="1"/>
              <a:t>Erfaringsbasert - eller </a:t>
            </a:r>
          </a:p>
          <a:p>
            <a:pPr algn="ctr">
              <a:spcBef>
                <a:spcPct val="50000"/>
              </a:spcBef>
            </a:pPr>
            <a:r>
              <a:rPr lang="nb-NO" altLang="nb-NO" sz="2800" b="1" i="1"/>
              <a:t>forskningsbasert </a:t>
            </a:r>
            <a:r>
              <a:rPr lang="nb-NO" altLang="nb-NO" sz="2800" b="1"/>
              <a:t>utvikling?</a:t>
            </a:r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>
            <a:off x="2000250" y="4495800"/>
            <a:ext cx="50292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7143750" y="41529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800"/>
              <a:t>Begrunnet</a:t>
            </a: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0" y="41529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800"/>
              <a:t>Ubegrunnet</a:t>
            </a:r>
          </a:p>
        </p:txBody>
      </p:sp>
      <p:sp>
        <p:nvSpPr>
          <p:cNvPr id="17420" name="Line 10"/>
          <p:cNvSpPr>
            <a:spLocks noChangeShapeType="1"/>
          </p:cNvSpPr>
          <p:nvPr/>
        </p:nvSpPr>
        <p:spPr bwMode="auto">
          <a:xfrm>
            <a:off x="2133600" y="5486400"/>
            <a:ext cx="48958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7421" name="Text Box 11"/>
          <p:cNvSpPr txBox="1">
            <a:spLocks noChangeArrowheads="1"/>
          </p:cNvSpPr>
          <p:nvPr/>
        </p:nvSpPr>
        <p:spPr bwMode="auto">
          <a:xfrm>
            <a:off x="7162800" y="523398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800"/>
              <a:t>Bevisst</a:t>
            </a:r>
          </a:p>
        </p:txBody>
      </p:sp>
      <p:sp>
        <p:nvSpPr>
          <p:cNvPr id="17422" name="Text Box 12"/>
          <p:cNvSpPr txBox="1">
            <a:spLocks noChangeArrowheads="1"/>
          </p:cNvSpPr>
          <p:nvPr/>
        </p:nvSpPr>
        <p:spPr bwMode="auto">
          <a:xfrm>
            <a:off x="0" y="525303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800"/>
              <a:t>Ubevisst</a:t>
            </a:r>
          </a:p>
        </p:txBody>
      </p:sp>
    </p:spTree>
    <p:extLst>
      <p:ext uri="{BB962C8B-B14F-4D97-AF65-F5344CB8AC3E}">
        <p14:creationId xmlns:p14="http://schemas.microsoft.com/office/powerpoint/2010/main" xmlns="" val="5952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b-NO" altLang="nb-NO" sz="1400"/>
              <a:t>Bjørn Rist</a:t>
            </a:r>
            <a:endParaRPr lang="en-GB" altLang="nb-NO" sz="1400"/>
          </a:p>
        </p:txBody>
      </p:sp>
      <p:sp>
        <p:nvSpPr>
          <p:cNvPr id="9219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635B65-AAC9-409A-8DF3-BEAC32AC2C71}" type="slidenum">
              <a:rPr lang="en-GB" altLang="nb-NO" sz="1400"/>
              <a:pPr eaLnBrk="1" hangingPunct="1"/>
              <a:t>9</a:t>
            </a:fld>
            <a:endParaRPr lang="en-GB" altLang="nb-NO" sz="140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356100" y="1557338"/>
            <a:ext cx="0" cy="4319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14663" y="944563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000"/>
              <a:t>Ekstern/statlig/kommunal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429000" y="5876925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000"/>
              <a:t>Intern/skolebasert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7010400" y="3160713"/>
            <a:ext cx="1905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000"/>
              <a:t>Utvikling/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nb-NO" altLang="nb-NO" sz="2000"/>
              <a:t>tillit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511175" y="3236913"/>
            <a:ext cx="1828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000"/>
              <a:t>Vedlikehold/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nb-NO" altLang="nb-NO" sz="2000"/>
              <a:t>mistillit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2495550" y="3465513"/>
            <a:ext cx="365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922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1865313"/>
            <a:ext cx="762000" cy="990600"/>
          </a:xfrm>
          <a:prstGeom prst="actionButtonHelp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922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24200" y="3998913"/>
            <a:ext cx="762000" cy="990600"/>
          </a:xfrm>
          <a:prstGeom prst="actionButtonHelp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2286000" y="1846263"/>
            <a:ext cx="1905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nb-NO" altLang="nb-NO" sz="2000"/>
              <a:t> Kontroll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nb-NO" altLang="nb-NO" sz="2000"/>
              <a:t> Ensretting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nb-NO" altLang="nb-NO" sz="2000"/>
              <a:t> Rigiditet</a:t>
            </a: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4572000" y="3789363"/>
            <a:ext cx="213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nb-NO" altLang="nb-NO" sz="2000"/>
              <a:t> Refleksjon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Char char="•"/>
            </a:pPr>
            <a:r>
              <a:rPr lang="nb-NO" altLang="nb-NO" sz="2000"/>
              <a:t> Mangfold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Char char="•"/>
            </a:pPr>
            <a:r>
              <a:rPr lang="nb-NO" altLang="nb-NO" sz="2000"/>
              <a:t> Fleksibilitet</a:t>
            </a:r>
          </a:p>
        </p:txBody>
      </p:sp>
    </p:spTree>
    <p:extLst>
      <p:ext uri="{BB962C8B-B14F-4D97-AF65-F5344CB8AC3E}">
        <p14:creationId xmlns:p14="http://schemas.microsoft.com/office/powerpoint/2010/main" xmlns="" val="12657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FMST</Template>
  <TotalTime>849</TotalTime>
  <Words>1235</Words>
  <Application>Microsoft Office PowerPoint</Application>
  <PresentationFormat>Skjermfremvisning (4:3)</PresentationFormat>
  <Paragraphs>315</Paragraphs>
  <Slides>45</Slides>
  <Notes>44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45</vt:i4>
      </vt:variant>
    </vt:vector>
  </HeadingPairs>
  <TitlesOfParts>
    <vt:vector size="46" baseType="lpstr">
      <vt:lpstr>FMST</vt:lpstr>
      <vt:lpstr>Om skolebasert vurdering  – og statistikkportalen</vt:lpstr>
      <vt:lpstr>Erfaringer fra tilsyn (ikke tidligere referert)</vt:lpstr>
      <vt:lpstr>Bakgrunn for dagen</vt:lpstr>
      <vt:lpstr>Mål for dagen</vt:lpstr>
      <vt:lpstr>Mantra 1 og 2</vt:lpstr>
      <vt:lpstr>Lysbilde 6</vt:lpstr>
      <vt:lpstr>Sektortilstand? Har du melkeallergi?</vt:lpstr>
      <vt:lpstr>Lysbilde 8</vt:lpstr>
      <vt:lpstr>Lysbilde 9</vt:lpstr>
      <vt:lpstr>Lysbilde 10</vt:lpstr>
      <vt:lpstr>Lysbilde 11</vt:lpstr>
      <vt:lpstr>Problemstilling til diskusjon 1</vt:lpstr>
      <vt:lpstr>Lysbilde 13</vt:lpstr>
      <vt:lpstr>Mangel på kilder?</vt:lpstr>
      <vt:lpstr>Skolebasert vurdering</vt:lpstr>
      <vt:lpstr>The Missing Link</vt:lpstr>
      <vt:lpstr>Problemstilling til diskusjon 2</vt:lpstr>
      <vt:lpstr>Lysbilde 18</vt:lpstr>
      <vt:lpstr>PAUSE </vt:lpstr>
      <vt:lpstr>Om innholdet i skolebasert vurdering  volum 2</vt:lpstr>
      <vt:lpstr>Ikke alt kan måles… </vt:lpstr>
      <vt:lpstr>Man kan ikke alltid MÅLE utvikling over tid. - Men man kan alltid VURDERE utvikling over tid! </vt:lpstr>
      <vt:lpstr>Problemstilling til diskusjon 3</vt:lpstr>
      <vt:lpstr>Lysbilde 24</vt:lpstr>
      <vt:lpstr>Premisser for danning</vt:lpstr>
      <vt:lpstr>Lysbilde 26</vt:lpstr>
      <vt:lpstr>Lysbilde 27</vt:lpstr>
      <vt:lpstr>Lysbilde 28</vt:lpstr>
      <vt:lpstr>Lysbilde 29</vt:lpstr>
      <vt:lpstr>Spørsmålet alle bør sitte igjen med:</vt:lpstr>
      <vt:lpstr>Kanskje et eksempel</vt:lpstr>
      <vt:lpstr>Kanskje et eksempel til</vt:lpstr>
      <vt:lpstr>Kanskje et eksempel til</vt:lpstr>
      <vt:lpstr>Moralen er</vt:lpstr>
      <vt:lpstr>Lysbilde 35</vt:lpstr>
      <vt:lpstr>Lysbilde 36</vt:lpstr>
      <vt:lpstr>Statistikkportalen</vt:lpstr>
      <vt:lpstr>Innholdet i økta</vt:lpstr>
      <vt:lpstr>Lysbilde 39</vt:lpstr>
      <vt:lpstr>Lysbilde 40</vt:lpstr>
      <vt:lpstr>Lysbilde 41</vt:lpstr>
      <vt:lpstr>Bruk av Statistikkportalen</vt:lpstr>
      <vt:lpstr>Skoleporten og Statistikkportalen  – hva er forskjellen?</vt:lpstr>
      <vt:lpstr>https://statistikkportalen.udir.no </vt:lpstr>
      <vt:lpstr>Avansert rapport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 skolebasert vurdering – og statistikkportalen</dc:title>
  <dc:creator>Rist, Bjørn</dc:creator>
  <cp:lastModifiedBy>nio</cp:lastModifiedBy>
  <cp:revision>146</cp:revision>
  <cp:lastPrinted>2016-02-24T10:51:03Z</cp:lastPrinted>
  <dcterms:created xsi:type="dcterms:W3CDTF">2015-10-27T10:48:09Z</dcterms:created>
  <dcterms:modified xsi:type="dcterms:W3CDTF">2016-04-01T10:32:26Z</dcterms:modified>
</cp:coreProperties>
</file>