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sldIdLst>
    <p:sldId id="256" r:id="rId3"/>
    <p:sldId id="261" r:id="rId4"/>
    <p:sldId id="259" r:id="rId5"/>
    <p:sldId id="267" r:id="rId6"/>
    <p:sldId id="257" r:id="rId7"/>
    <p:sldId id="258" r:id="rId8"/>
    <p:sldId id="262" r:id="rId9"/>
    <p:sldId id="263" r:id="rId10"/>
    <p:sldId id="264" r:id="rId11"/>
    <p:sldId id="270" r:id="rId12"/>
    <p:sldId id="269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96" d="100"/>
          <a:sy n="96" d="100"/>
        </p:scale>
        <p:origin x="-107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06190-BC61-4793-AD9B-31A04D1F1FDC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B1130A5-7936-4F78-874D-C9EEA731E0DC}">
      <dgm:prSet phldrT="[Tekst]" custT="1"/>
      <dgm:spPr>
        <a:xfrm rot="10800000">
          <a:off x="0" y="740"/>
          <a:ext cx="8183562" cy="159134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nb-NO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KOMMUNIKASJON</a:t>
          </a:r>
        </a:p>
        <a:p>
          <a:r>
            <a:rPr lang="nb-NO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Formidle informasjon, bedre kommunikasjon ved hente- og bringesituasjoner, ha noe å snakke om</a:t>
          </a:r>
          <a:endParaRPr lang="nb-NO" sz="16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2412935-8329-4003-8B3A-138B53BDE6D1}" type="parTrans" cxnId="{731A8986-EC63-4AD8-8669-62F4855131AD}">
      <dgm:prSet/>
      <dgm:spPr/>
      <dgm:t>
        <a:bodyPr/>
        <a:lstStyle/>
        <a:p>
          <a:endParaRPr lang="nb-NO"/>
        </a:p>
      </dgm:t>
    </dgm:pt>
    <dgm:pt modelId="{039367C3-A25F-442B-B130-B26691D7AA67}" type="sibTrans" cxnId="{731A8986-EC63-4AD8-8669-62F4855131AD}">
      <dgm:prSet/>
      <dgm:spPr/>
      <dgm:t>
        <a:bodyPr/>
        <a:lstStyle/>
        <a:p>
          <a:endParaRPr lang="nb-NO"/>
        </a:p>
      </dgm:t>
    </dgm:pt>
    <dgm:pt modelId="{5CC1C3EA-31C7-4D7D-9E9D-9958BA32E5E9}">
      <dgm:prSet phldrT="[Tekst]"/>
      <dgm:spPr>
        <a:xfrm rot="10800000">
          <a:off x="0" y="1576568"/>
          <a:ext cx="8183562" cy="159134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nb-NO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KUNNSKAP</a:t>
          </a:r>
        </a:p>
        <a:p>
          <a:r>
            <a:rPr lang="nb-NO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Hva er kulturbetinget - Hva er personavhengig? Bevisstgjøring av personalet ved å finne ut mere om familienes kultur - involvere foreldre til å fortelle om sin kultur.</a:t>
          </a:r>
          <a:endParaRPr lang="nb-NO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52791FA-C4B2-4C2A-B000-F262797F9D08}" type="parTrans" cxnId="{D9970401-8CAE-4A53-BD21-B0C9EF0B537C}">
      <dgm:prSet/>
      <dgm:spPr/>
      <dgm:t>
        <a:bodyPr/>
        <a:lstStyle/>
        <a:p>
          <a:endParaRPr lang="nb-NO"/>
        </a:p>
      </dgm:t>
    </dgm:pt>
    <dgm:pt modelId="{CABA130F-D99C-4326-B6E9-19F72AD5262E}" type="sibTrans" cxnId="{D9970401-8CAE-4A53-BD21-B0C9EF0B537C}">
      <dgm:prSet/>
      <dgm:spPr/>
      <dgm:t>
        <a:bodyPr/>
        <a:lstStyle/>
        <a:p>
          <a:endParaRPr lang="nb-NO"/>
        </a:p>
      </dgm:t>
    </dgm:pt>
    <dgm:pt modelId="{60FB44D4-8048-4CA0-A61F-D874CC9E011A}">
      <dgm:prSet phldrT="[Tekst]" custT="1"/>
      <dgm:spPr>
        <a:xfrm>
          <a:off x="0" y="3152397"/>
          <a:ext cx="8183562" cy="103468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FORELDRESAMARBEID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409A4DF-A6DB-45B3-9F13-7FA6EA9F5F0C}" type="parTrans" cxnId="{FE7535D4-D88F-45CB-A1F9-30DA31978CDC}">
      <dgm:prSet/>
      <dgm:spPr/>
      <dgm:t>
        <a:bodyPr/>
        <a:lstStyle/>
        <a:p>
          <a:endParaRPr lang="nb-NO"/>
        </a:p>
      </dgm:t>
    </dgm:pt>
    <dgm:pt modelId="{68740E90-7035-446C-B684-F7026AB7EA00}" type="sibTrans" cxnId="{FE7535D4-D88F-45CB-A1F9-30DA31978CDC}">
      <dgm:prSet/>
      <dgm:spPr/>
      <dgm:t>
        <a:bodyPr/>
        <a:lstStyle/>
        <a:p>
          <a:endParaRPr lang="nb-NO"/>
        </a:p>
      </dgm:t>
    </dgm:pt>
    <dgm:pt modelId="{D21A55E8-33E0-432B-95FE-39C29B621957}" type="pres">
      <dgm:prSet presAssocID="{CB906190-BC61-4793-AD9B-31A04D1F1F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B163A1B-E861-484E-B58B-FF99535B6C2D}" type="pres">
      <dgm:prSet presAssocID="{60FB44D4-8048-4CA0-A61F-D874CC9E011A}" presName="boxAndChildren" presStyleCnt="0"/>
      <dgm:spPr/>
    </dgm:pt>
    <dgm:pt modelId="{EFDD0826-0CDF-42D5-A79F-34111F9085DB}" type="pres">
      <dgm:prSet presAssocID="{60FB44D4-8048-4CA0-A61F-D874CC9E011A}" presName="parentTextBox" presStyleLbl="node1" presStyleIdx="0" presStyleCnt="3"/>
      <dgm:spPr/>
      <dgm:t>
        <a:bodyPr/>
        <a:lstStyle/>
        <a:p>
          <a:endParaRPr lang="nb-NO"/>
        </a:p>
      </dgm:t>
    </dgm:pt>
    <dgm:pt modelId="{613091D7-C303-434F-B501-42F118C1349F}" type="pres">
      <dgm:prSet presAssocID="{CABA130F-D99C-4326-B6E9-19F72AD5262E}" presName="sp" presStyleCnt="0"/>
      <dgm:spPr/>
    </dgm:pt>
    <dgm:pt modelId="{1DA79725-DC4E-4904-85C0-766E7FB7B6C2}" type="pres">
      <dgm:prSet presAssocID="{5CC1C3EA-31C7-4D7D-9E9D-9958BA32E5E9}" presName="arrowAndChildren" presStyleCnt="0"/>
      <dgm:spPr/>
    </dgm:pt>
    <dgm:pt modelId="{E8EB17B5-5C0A-4093-9E3B-5B050D37D16D}" type="pres">
      <dgm:prSet presAssocID="{5CC1C3EA-31C7-4D7D-9E9D-9958BA32E5E9}" presName="parentTextArrow" presStyleLbl="node1" presStyleIdx="1" presStyleCnt="3"/>
      <dgm:spPr/>
      <dgm:t>
        <a:bodyPr/>
        <a:lstStyle/>
        <a:p>
          <a:endParaRPr lang="nb-NO"/>
        </a:p>
      </dgm:t>
    </dgm:pt>
    <dgm:pt modelId="{420B7068-6E5C-4BA3-8C7A-249486AC590D}" type="pres">
      <dgm:prSet presAssocID="{039367C3-A25F-442B-B130-B26691D7AA67}" presName="sp" presStyleCnt="0"/>
      <dgm:spPr/>
    </dgm:pt>
    <dgm:pt modelId="{09C3B5C6-92D3-49CD-9562-BB5092B2D983}" type="pres">
      <dgm:prSet presAssocID="{7B1130A5-7936-4F78-874D-C9EEA731E0DC}" presName="arrowAndChildren" presStyleCnt="0"/>
      <dgm:spPr/>
    </dgm:pt>
    <dgm:pt modelId="{F058EF5E-40FD-4733-9636-48D200DFB422}" type="pres">
      <dgm:prSet presAssocID="{7B1130A5-7936-4F78-874D-C9EEA731E0DC}" presName="parentTextArrow" presStyleLbl="node1" presStyleIdx="2" presStyleCnt="3"/>
      <dgm:spPr/>
      <dgm:t>
        <a:bodyPr/>
        <a:lstStyle/>
        <a:p>
          <a:endParaRPr lang="nb-NO"/>
        </a:p>
      </dgm:t>
    </dgm:pt>
  </dgm:ptLst>
  <dgm:cxnLst>
    <dgm:cxn modelId="{FE7535D4-D88F-45CB-A1F9-30DA31978CDC}" srcId="{CB906190-BC61-4793-AD9B-31A04D1F1FDC}" destId="{60FB44D4-8048-4CA0-A61F-D874CC9E011A}" srcOrd="2" destOrd="0" parTransId="{6409A4DF-A6DB-45B3-9F13-7FA6EA9F5F0C}" sibTransId="{68740E90-7035-446C-B684-F7026AB7EA00}"/>
    <dgm:cxn modelId="{4E492BDB-F397-46A9-9957-9AC0FE0504CC}" type="presOf" srcId="{60FB44D4-8048-4CA0-A61F-D874CC9E011A}" destId="{EFDD0826-0CDF-42D5-A79F-34111F9085DB}" srcOrd="0" destOrd="0" presId="urn:microsoft.com/office/officeart/2005/8/layout/process4"/>
    <dgm:cxn modelId="{50E9050F-1EDF-4E77-B9F1-4C69CB3174AD}" type="presOf" srcId="{7B1130A5-7936-4F78-874D-C9EEA731E0DC}" destId="{F058EF5E-40FD-4733-9636-48D200DFB422}" srcOrd="0" destOrd="0" presId="urn:microsoft.com/office/officeart/2005/8/layout/process4"/>
    <dgm:cxn modelId="{D9970401-8CAE-4A53-BD21-B0C9EF0B537C}" srcId="{CB906190-BC61-4793-AD9B-31A04D1F1FDC}" destId="{5CC1C3EA-31C7-4D7D-9E9D-9958BA32E5E9}" srcOrd="1" destOrd="0" parTransId="{C52791FA-C4B2-4C2A-B000-F262797F9D08}" sibTransId="{CABA130F-D99C-4326-B6E9-19F72AD5262E}"/>
    <dgm:cxn modelId="{09B1F8BE-7D07-48A8-8187-0697D9D9E6BE}" type="presOf" srcId="{5CC1C3EA-31C7-4D7D-9E9D-9958BA32E5E9}" destId="{E8EB17B5-5C0A-4093-9E3B-5B050D37D16D}" srcOrd="0" destOrd="0" presId="urn:microsoft.com/office/officeart/2005/8/layout/process4"/>
    <dgm:cxn modelId="{43284C24-8D60-4010-A9AC-4C14945BB5D2}" type="presOf" srcId="{CB906190-BC61-4793-AD9B-31A04D1F1FDC}" destId="{D21A55E8-33E0-432B-95FE-39C29B621957}" srcOrd="0" destOrd="0" presId="urn:microsoft.com/office/officeart/2005/8/layout/process4"/>
    <dgm:cxn modelId="{731A8986-EC63-4AD8-8669-62F4855131AD}" srcId="{CB906190-BC61-4793-AD9B-31A04D1F1FDC}" destId="{7B1130A5-7936-4F78-874D-C9EEA731E0DC}" srcOrd="0" destOrd="0" parTransId="{E2412935-8329-4003-8B3A-138B53BDE6D1}" sibTransId="{039367C3-A25F-442B-B130-B26691D7AA67}"/>
    <dgm:cxn modelId="{52A4FC73-7573-495C-8FF7-03B25E55652D}" type="presParOf" srcId="{D21A55E8-33E0-432B-95FE-39C29B621957}" destId="{0B163A1B-E861-484E-B58B-FF99535B6C2D}" srcOrd="0" destOrd="0" presId="urn:microsoft.com/office/officeart/2005/8/layout/process4"/>
    <dgm:cxn modelId="{79D34218-20A0-42CB-9DEA-72DB2837403E}" type="presParOf" srcId="{0B163A1B-E861-484E-B58B-FF99535B6C2D}" destId="{EFDD0826-0CDF-42D5-A79F-34111F9085DB}" srcOrd="0" destOrd="0" presId="urn:microsoft.com/office/officeart/2005/8/layout/process4"/>
    <dgm:cxn modelId="{96C35060-734D-4643-9FFE-6F5042859E8A}" type="presParOf" srcId="{D21A55E8-33E0-432B-95FE-39C29B621957}" destId="{613091D7-C303-434F-B501-42F118C1349F}" srcOrd="1" destOrd="0" presId="urn:microsoft.com/office/officeart/2005/8/layout/process4"/>
    <dgm:cxn modelId="{CFAA6CED-4E14-4FFE-AB72-14F94621CC02}" type="presParOf" srcId="{D21A55E8-33E0-432B-95FE-39C29B621957}" destId="{1DA79725-DC4E-4904-85C0-766E7FB7B6C2}" srcOrd="2" destOrd="0" presId="urn:microsoft.com/office/officeart/2005/8/layout/process4"/>
    <dgm:cxn modelId="{6A423F6C-53E9-4380-8E59-F75203A658ED}" type="presParOf" srcId="{1DA79725-DC4E-4904-85C0-766E7FB7B6C2}" destId="{E8EB17B5-5C0A-4093-9E3B-5B050D37D16D}" srcOrd="0" destOrd="0" presId="urn:microsoft.com/office/officeart/2005/8/layout/process4"/>
    <dgm:cxn modelId="{32C27C08-B563-405A-8072-D6FEA24E1A86}" type="presParOf" srcId="{D21A55E8-33E0-432B-95FE-39C29B621957}" destId="{420B7068-6E5C-4BA3-8C7A-249486AC590D}" srcOrd="3" destOrd="0" presId="urn:microsoft.com/office/officeart/2005/8/layout/process4"/>
    <dgm:cxn modelId="{C2025076-0065-4FA6-BD6E-98EBB6C0BFD5}" type="presParOf" srcId="{D21A55E8-33E0-432B-95FE-39C29B621957}" destId="{09C3B5C6-92D3-49CD-9562-BB5092B2D983}" srcOrd="4" destOrd="0" presId="urn:microsoft.com/office/officeart/2005/8/layout/process4"/>
    <dgm:cxn modelId="{180C802F-CFCB-42D8-8FCA-E98F2143A157}" type="presParOf" srcId="{09C3B5C6-92D3-49CD-9562-BB5092B2D983}" destId="{F058EF5E-40FD-4733-9636-48D200DFB42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B500B9-F11E-4BE4-9F60-7817F562F52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763F335D-37F3-4B98-B98D-6EACE7D572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På ledermøte utarbeides Fokusområde, og en felles standard for arbeidet settes.</a:t>
          </a:r>
          <a:endParaRPr kumimoji="0" lang="nb-NO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Utviklingsmøte: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Viktig å pakke ut ord og begreper i standard for en felles forståelse av innholdet.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Fastsetting av Beste Praksis Avdelingsvis</a:t>
          </a:r>
          <a:endParaRPr kumimoji="0" lang="nb-NO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9CE4ADF-6171-4557-8AD7-F132EF27232C}" type="parTrans" cxnId="{6D883E2E-F8DE-4A29-B6E9-741290FC6495}">
      <dgm:prSet/>
      <dgm:spPr/>
      <dgm:t>
        <a:bodyPr/>
        <a:lstStyle/>
        <a:p>
          <a:endParaRPr lang="nb-NO"/>
        </a:p>
      </dgm:t>
    </dgm:pt>
    <dgm:pt modelId="{6904A2E1-C895-4282-995A-3B52789806D1}" type="sibTrans" cxnId="{6D883E2E-F8DE-4A29-B6E9-741290FC6495}">
      <dgm:prSet/>
      <dgm:spPr/>
      <dgm:t>
        <a:bodyPr/>
        <a:lstStyle/>
        <a:p>
          <a:endParaRPr lang="nb-NO"/>
        </a:p>
      </dgm:t>
    </dgm:pt>
    <dgm:pt modelId="{625018CB-D655-4B6D-A446-F6C506651C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Oppfølging: avklaringssamtaler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Styrer samtaler med pedagogiske ledere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Pedagogiske ledere samtaler med øvrig personale på sin avdeling</a:t>
          </a:r>
          <a:endParaRPr kumimoji="0" lang="nb-NO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71B098B-595F-44CB-838C-25A5BB5EDEE1}" type="parTrans" cxnId="{DBB42EEB-3846-4932-A32D-F7D149034A8D}">
      <dgm:prSet/>
      <dgm:spPr/>
      <dgm:t>
        <a:bodyPr/>
        <a:lstStyle/>
        <a:p>
          <a:endParaRPr lang="nb-NO"/>
        </a:p>
      </dgm:t>
    </dgm:pt>
    <dgm:pt modelId="{CC3BE398-8FB7-4584-8559-5D112C4C599B}" type="sibTrans" cxnId="{DBB42EEB-3846-4932-A32D-F7D149034A8D}">
      <dgm:prSet/>
      <dgm:spPr/>
      <dgm:t>
        <a:bodyPr/>
        <a:lstStyle/>
        <a:p>
          <a:endParaRPr lang="nb-NO"/>
        </a:p>
      </dgm:t>
    </dgm:pt>
    <dgm:pt modelId="{D5334791-2779-498C-A648-B22569590F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Styringssignalene er gitt: </a:t>
          </a:r>
          <a:r>
            <a:rPr kumimoji="0" lang="nb-NO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Kompetanse for mangfold </a:t>
          </a:r>
          <a:r>
            <a:rPr kumimoji="0" lang="nb-N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Barnehagebasert kompetanseutvikling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</a:t>
          </a:r>
          <a:r>
            <a:rPr kumimoji="0" lang="nb-NO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Gjennom felles gruppearbeid finner vi tema for fokus</a:t>
          </a:r>
          <a:endParaRPr kumimoji="0" lang="nb-NO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AC00D4B-BB7A-4A49-8D69-C56E92877CD7}" type="parTrans" cxnId="{9448D344-D40D-4686-8879-780DA6C081F0}">
      <dgm:prSet/>
      <dgm:spPr/>
      <dgm:t>
        <a:bodyPr/>
        <a:lstStyle/>
        <a:p>
          <a:endParaRPr lang="nb-NO"/>
        </a:p>
      </dgm:t>
    </dgm:pt>
    <dgm:pt modelId="{F5857B78-2B8F-436D-AB53-4B561E37BC3A}" type="sibTrans" cxnId="{9448D344-D40D-4686-8879-780DA6C081F0}">
      <dgm:prSet/>
      <dgm:spPr/>
      <dgm:t>
        <a:bodyPr/>
        <a:lstStyle/>
        <a:p>
          <a:endParaRPr lang="nb-NO">
            <a:solidFill>
              <a:srgbClr val="7030A0"/>
            </a:solidFill>
          </a:endParaRPr>
        </a:p>
      </dgm:t>
    </dgm:pt>
    <dgm:pt modelId="{1389D14C-0843-4179-966A-7F80714676BE}" type="pres">
      <dgm:prSet presAssocID="{79B500B9-F11E-4BE4-9F60-7817F562F52C}" presName="cycle" presStyleCnt="0">
        <dgm:presLayoutVars>
          <dgm:dir/>
          <dgm:resizeHandles val="exact"/>
        </dgm:presLayoutVars>
      </dgm:prSet>
      <dgm:spPr/>
    </dgm:pt>
    <dgm:pt modelId="{8AD198CC-5717-49E7-9027-54D8D0C0A78E}" type="pres">
      <dgm:prSet presAssocID="{763F335D-37F3-4B98-B98D-6EACE7D5724E}" presName="dummy" presStyleCnt="0"/>
      <dgm:spPr/>
    </dgm:pt>
    <dgm:pt modelId="{6D20FA25-5D11-468A-BF20-6F83FC0181B0}" type="pres">
      <dgm:prSet presAssocID="{763F335D-37F3-4B98-B98D-6EACE7D5724E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C00DE3-027A-4E25-9A32-A1482273405C}" type="pres">
      <dgm:prSet presAssocID="{6904A2E1-C895-4282-995A-3B52789806D1}" presName="sibTrans" presStyleLbl="node1" presStyleIdx="0" presStyleCnt="3"/>
      <dgm:spPr/>
      <dgm:t>
        <a:bodyPr/>
        <a:lstStyle/>
        <a:p>
          <a:endParaRPr lang="nb-NO"/>
        </a:p>
      </dgm:t>
    </dgm:pt>
    <dgm:pt modelId="{57BC2064-6AAD-4C8F-8ECF-507E6A4E4C2E}" type="pres">
      <dgm:prSet presAssocID="{625018CB-D655-4B6D-A446-F6C506651C4C}" presName="dummy" presStyleCnt="0"/>
      <dgm:spPr/>
    </dgm:pt>
    <dgm:pt modelId="{879C2B9D-5B85-4594-9976-BB8527F5984C}" type="pres">
      <dgm:prSet presAssocID="{625018CB-D655-4B6D-A446-F6C506651C4C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DAF0405-450F-4360-BB93-8D3C523A431C}" type="pres">
      <dgm:prSet presAssocID="{CC3BE398-8FB7-4584-8559-5D112C4C599B}" presName="sibTrans" presStyleLbl="node1" presStyleIdx="1" presStyleCnt="3"/>
      <dgm:spPr/>
      <dgm:t>
        <a:bodyPr/>
        <a:lstStyle/>
        <a:p>
          <a:endParaRPr lang="nb-NO"/>
        </a:p>
      </dgm:t>
    </dgm:pt>
    <dgm:pt modelId="{29B826A0-51F6-4480-99B2-B2C892C4F224}" type="pres">
      <dgm:prSet presAssocID="{D5334791-2779-498C-A648-B22569590F80}" presName="dummy" presStyleCnt="0"/>
      <dgm:spPr/>
    </dgm:pt>
    <dgm:pt modelId="{1E21C2B5-6ED3-4633-BDBC-ADA57A86AC11}" type="pres">
      <dgm:prSet presAssocID="{D5334791-2779-498C-A648-B22569590F8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B2728E4-3700-4DC7-A5B9-AA512F235B15}" type="pres">
      <dgm:prSet presAssocID="{F5857B78-2B8F-436D-AB53-4B561E37BC3A}" presName="sibTrans" presStyleLbl="node1" presStyleIdx="2" presStyleCnt="3"/>
      <dgm:spPr/>
      <dgm:t>
        <a:bodyPr/>
        <a:lstStyle/>
        <a:p>
          <a:endParaRPr lang="nb-NO"/>
        </a:p>
      </dgm:t>
    </dgm:pt>
  </dgm:ptLst>
  <dgm:cxnLst>
    <dgm:cxn modelId="{0123DA2A-53E1-4698-A76C-7DC09627F877}" type="presOf" srcId="{625018CB-D655-4B6D-A446-F6C506651C4C}" destId="{879C2B9D-5B85-4594-9976-BB8527F5984C}" srcOrd="0" destOrd="0" presId="urn:microsoft.com/office/officeart/2005/8/layout/cycle1"/>
    <dgm:cxn modelId="{4E7D785D-2D0B-459B-BE3B-347AD0C7557D}" type="presOf" srcId="{79B500B9-F11E-4BE4-9F60-7817F562F52C}" destId="{1389D14C-0843-4179-966A-7F80714676BE}" srcOrd="0" destOrd="0" presId="urn:microsoft.com/office/officeart/2005/8/layout/cycle1"/>
    <dgm:cxn modelId="{6D883E2E-F8DE-4A29-B6E9-741290FC6495}" srcId="{79B500B9-F11E-4BE4-9F60-7817F562F52C}" destId="{763F335D-37F3-4B98-B98D-6EACE7D5724E}" srcOrd="0" destOrd="0" parTransId="{99CE4ADF-6171-4557-8AD7-F132EF27232C}" sibTransId="{6904A2E1-C895-4282-995A-3B52789806D1}"/>
    <dgm:cxn modelId="{9448D344-D40D-4686-8879-780DA6C081F0}" srcId="{79B500B9-F11E-4BE4-9F60-7817F562F52C}" destId="{D5334791-2779-498C-A648-B22569590F80}" srcOrd="2" destOrd="0" parTransId="{FAC00D4B-BB7A-4A49-8D69-C56E92877CD7}" sibTransId="{F5857B78-2B8F-436D-AB53-4B561E37BC3A}"/>
    <dgm:cxn modelId="{C8FEF9E6-A451-41EC-AA4C-6BBB974D6E0E}" type="presOf" srcId="{6904A2E1-C895-4282-995A-3B52789806D1}" destId="{F9C00DE3-027A-4E25-9A32-A1482273405C}" srcOrd="0" destOrd="0" presId="urn:microsoft.com/office/officeart/2005/8/layout/cycle1"/>
    <dgm:cxn modelId="{87C0CEBC-F983-4BCC-9946-DB2D27501AD5}" type="presOf" srcId="{CC3BE398-8FB7-4584-8559-5D112C4C599B}" destId="{FDAF0405-450F-4360-BB93-8D3C523A431C}" srcOrd="0" destOrd="0" presId="urn:microsoft.com/office/officeart/2005/8/layout/cycle1"/>
    <dgm:cxn modelId="{8360D92E-CC55-49C0-9A76-1FE63A940732}" type="presOf" srcId="{763F335D-37F3-4B98-B98D-6EACE7D5724E}" destId="{6D20FA25-5D11-468A-BF20-6F83FC0181B0}" srcOrd="0" destOrd="0" presId="urn:microsoft.com/office/officeart/2005/8/layout/cycle1"/>
    <dgm:cxn modelId="{DBB42EEB-3846-4932-A32D-F7D149034A8D}" srcId="{79B500B9-F11E-4BE4-9F60-7817F562F52C}" destId="{625018CB-D655-4B6D-A446-F6C506651C4C}" srcOrd="1" destOrd="0" parTransId="{F71B098B-595F-44CB-838C-25A5BB5EDEE1}" sibTransId="{CC3BE398-8FB7-4584-8559-5D112C4C599B}"/>
    <dgm:cxn modelId="{BF0C0A24-460D-410F-ABE4-8DC64EC25F27}" type="presOf" srcId="{F5857B78-2B8F-436D-AB53-4B561E37BC3A}" destId="{7B2728E4-3700-4DC7-A5B9-AA512F235B15}" srcOrd="0" destOrd="0" presId="urn:microsoft.com/office/officeart/2005/8/layout/cycle1"/>
    <dgm:cxn modelId="{3AC038C2-9B74-402D-9CF2-3D1619B03318}" type="presOf" srcId="{D5334791-2779-498C-A648-B22569590F80}" destId="{1E21C2B5-6ED3-4633-BDBC-ADA57A86AC11}" srcOrd="0" destOrd="0" presId="urn:microsoft.com/office/officeart/2005/8/layout/cycle1"/>
    <dgm:cxn modelId="{37D2F1D5-1986-48F6-8F04-7170185A7CCB}" type="presParOf" srcId="{1389D14C-0843-4179-966A-7F80714676BE}" destId="{8AD198CC-5717-49E7-9027-54D8D0C0A78E}" srcOrd="0" destOrd="0" presId="urn:microsoft.com/office/officeart/2005/8/layout/cycle1"/>
    <dgm:cxn modelId="{2DE96CAE-D5EE-47A9-AC3E-51DDBD106D4B}" type="presParOf" srcId="{1389D14C-0843-4179-966A-7F80714676BE}" destId="{6D20FA25-5D11-468A-BF20-6F83FC0181B0}" srcOrd="1" destOrd="0" presId="urn:microsoft.com/office/officeart/2005/8/layout/cycle1"/>
    <dgm:cxn modelId="{F12DA162-122C-49D2-BEA4-BA0CC8332AF9}" type="presParOf" srcId="{1389D14C-0843-4179-966A-7F80714676BE}" destId="{F9C00DE3-027A-4E25-9A32-A1482273405C}" srcOrd="2" destOrd="0" presId="urn:microsoft.com/office/officeart/2005/8/layout/cycle1"/>
    <dgm:cxn modelId="{81AEF8EA-FE54-4363-96CF-92B6175C7B3B}" type="presParOf" srcId="{1389D14C-0843-4179-966A-7F80714676BE}" destId="{57BC2064-6AAD-4C8F-8ECF-507E6A4E4C2E}" srcOrd="3" destOrd="0" presId="urn:microsoft.com/office/officeart/2005/8/layout/cycle1"/>
    <dgm:cxn modelId="{CC47E338-9260-44D2-AA1E-8528AD66B730}" type="presParOf" srcId="{1389D14C-0843-4179-966A-7F80714676BE}" destId="{879C2B9D-5B85-4594-9976-BB8527F5984C}" srcOrd="4" destOrd="0" presId="urn:microsoft.com/office/officeart/2005/8/layout/cycle1"/>
    <dgm:cxn modelId="{4E847263-D5D3-4F39-87C5-24DC5C383CFF}" type="presParOf" srcId="{1389D14C-0843-4179-966A-7F80714676BE}" destId="{FDAF0405-450F-4360-BB93-8D3C523A431C}" srcOrd="5" destOrd="0" presId="urn:microsoft.com/office/officeart/2005/8/layout/cycle1"/>
    <dgm:cxn modelId="{7873CA75-9A5E-4429-986F-569D5DFE444B}" type="presParOf" srcId="{1389D14C-0843-4179-966A-7F80714676BE}" destId="{29B826A0-51F6-4480-99B2-B2C892C4F224}" srcOrd="6" destOrd="0" presId="urn:microsoft.com/office/officeart/2005/8/layout/cycle1"/>
    <dgm:cxn modelId="{CDB09813-16A4-491B-9065-CD7D50B565F2}" type="presParOf" srcId="{1389D14C-0843-4179-966A-7F80714676BE}" destId="{1E21C2B5-6ED3-4633-BDBC-ADA57A86AC11}" srcOrd="7" destOrd="0" presId="urn:microsoft.com/office/officeart/2005/8/layout/cycle1"/>
    <dgm:cxn modelId="{D99D36B9-D3C6-46E4-987D-C6F09737D06E}" type="presParOf" srcId="{1389D14C-0843-4179-966A-7F80714676BE}" destId="{7B2728E4-3700-4DC7-A5B9-AA512F235B1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DD0826-0CDF-42D5-A79F-34111F9085DB}">
      <dsp:nvSpPr>
        <dsp:cNvPr id="0" name=""/>
        <dsp:cNvSpPr/>
      </dsp:nvSpPr>
      <dsp:spPr>
        <a:xfrm>
          <a:off x="0" y="3152397"/>
          <a:ext cx="8183562" cy="103468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2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FORELDRESAMARBEID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0" y="3152397"/>
        <a:ext cx="8183562" cy="1034687"/>
      </dsp:txXfrm>
    </dsp:sp>
    <dsp:sp modelId="{E8EB17B5-5C0A-4093-9E3B-5B050D37D16D}">
      <dsp:nvSpPr>
        <dsp:cNvPr id="0" name=""/>
        <dsp:cNvSpPr/>
      </dsp:nvSpPr>
      <dsp:spPr>
        <a:xfrm rot="10800000">
          <a:off x="0" y="1576568"/>
          <a:ext cx="8183562" cy="159134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KUNNSKAP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Hva er kulturbetinget - Hva er personavhengig? Bevisstgjøring av personalet ved å finne ut mere om familienes kultur - involvere foreldre til å fortelle om sin kultur.</a:t>
          </a:r>
          <a:endParaRPr lang="nb-NO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0" y="1576568"/>
        <a:ext cx="8183562" cy="1591348"/>
      </dsp:txXfrm>
    </dsp:sp>
    <dsp:sp modelId="{F058EF5E-40FD-4733-9636-48D200DFB422}">
      <dsp:nvSpPr>
        <dsp:cNvPr id="0" name=""/>
        <dsp:cNvSpPr/>
      </dsp:nvSpPr>
      <dsp:spPr>
        <a:xfrm rot="10800000">
          <a:off x="0" y="740"/>
          <a:ext cx="8183562" cy="159134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KOMMUNIKASJON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Formidle informasjon, bedre kommunikasjon ved hente- og bringesituasjoner, ha noe å snakke om</a:t>
          </a:r>
          <a:endParaRPr lang="nb-NO" sz="16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0" y="740"/>
        <a:ext cx="8183562" cy="15913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20FA25-5D11-468A-BF20-6F83FC0181B0}">
      <dsp:nvSpPr>
        <dsp:cNvPr id="0" name=""/>
        <dsp:cNvSpPr/>
      </dsp:nvSpPr>
      <dsp:spPr>
        <a:xfrm>
          <a:off x="4384394" y="348102"/>
          <a:ext cx="1768380" cy="1768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På ledermøte utarbeides Fokusområde, og en felles standard for arbeidet settes.</a:t>
          </a:r>
          <a:endParaRPr kumimoji="0" lang="nb-NO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Utviklingsmøte: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Viktig å pakke ut ord og begreper i standard for en felles forståelse av innholdet.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Fastsetting av Beste Praksis Avdelingsvis</a:t>
          </a:r>
          <a:endParaRPr kumimoji="0" lang="nb-NO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384394" y="348102"/>
        <a:ext cx="1768380" cy="1768380"/>
      </dsp:txXfrm>
    </dsp:sp>
    <dsp:sp modelId="{F9C00DE3-027A-4E25-9A32-A1482273405C}">
      <dsp:nvSpPr>
        <dsp:cNvPr id="0" name=""/>
        <dsp:cNvSpPr/>
      </dsp:nvSpPr>
      <dsp:spPr>
        <a:xfrm>
          <a:off x="1688465" y="-469"/>
          <a:ext cx="4183908" cy="4183908"/>
        </a:xfrm>
        <a:prstGeom prst="circularArrow">
          <a:avLst>
            <a:gd name="adj1" fmla="val 8242"/>
            <a:gd name="adj2" fmla="val 575559"/>
            <a:gd name="adj3" fmla="val 2966409"/>
            <a:gd name="adj4" fmla="val 50012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C2B9D-5B85-4594-9976-BB8527F5984C}">
      <dsp:nvSpPr>
        <dsp:cNvPr id="0" name=""/>
        <dsp:cNvSpPr/>
      </dsp:nvSpPr>
      <dsp:spPr>
        <a:xfrm>
          <a:off x="2896229" y="2925678"/>
          <a:ext cx="1768380" cy="1768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Oppfølging: avklaringssamtaler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Styrer samtaler med pedagogiske ledere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Pedagogiske ledere samtaler med øvrig personale på sin avdeling</a:t>
          </a:r>
          <a:endParaRPr kumimoji="0" lang="nb-NO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896229" y="2925678"/>
        <a:ext cx="1768380" cy="1768380"/>
      </dsp:txXfrm>
    </dsp:sp>
    <dsp:sp modelId="{FDAF0405-450F-4360-BB93-8D3C523A431C}">
      <dsp:nvSpPr>
        <dsp:cNvPr id="0" name=""/>
        <dsp:cNvSpPr/>
      </dsp:nvSpPr>
      <dsp:spPr>
        <a:xfrm>
          <a:off x="1688465" y="-469"/>
          <a:ext cx="4183908" cy="4183908"/>
        </a:xfrm>
        <a:prstGeom prst="circularArrow">
          <a:avLst>
            <a:gd name="adj1" fmla="val 8242"/>
            <a:gd name="adj2" fmla="val 575559"/>
            <a:gd name="adj3" fmla="val 10174429"/>
            <a:gd name="adj4" fmla="val 7258032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1C2B5-6ED3-4633-BDBC-ADA57A86AC11}">
      <dsp:nvSpPr>
        <dsp:cNvPr id="0" name=""/>
        <dsp:cNvSpPr/>
      </dsp:nvSpPr>
      <dsp:spPr>
        <a:xfrm>
          <a:off x="1408065" y="348102"/>
          <a:ext cx="1768380" cy="1768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Styringssignalene er gitt: </a:t>
          </a:r>
          <a:r>
            <a:rPr kumimoji="0" lang="nb-NO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Kompetanse for mangfold </a:t>
          </a:r>
          <a:r>
            <a:rPr kumimoji="0" lang="nb-NO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Barnehagebasert kompetanseutvikling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nb-NO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</a:t>
          </a:r>
          <a:r>
            <a:rPr kumimoji="0" lang="nb-NO" sz="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Gjennom felles gruppearbeid finner vi tema for fokus</a:t>
          </a:r>
          <a:endParaRPr kumimoji="0" lang="nb-NO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408065" y="348102"/>
        <a:ext cx="1768380" cy="1768380"/>
      </dsp:txXfrm>
    </dsp:sp>
    <dsp:sp modelId="{7B2728E4-3700-4DC7-A5B9-AA512F235B15}">
      <dsp:nvSpPr>
        <dsp:cNvPr id="0" name=""/>
        <dsp:cNvSpPr/>
      </dsp:nvSpPr>
      <dsp:spPr>
        <a:xfrm>
          <a:off x="1688465" y="-469"/>
          <a:ext cx="4183908" cy="4183908"/>
        </a:xfrm>
        <a:prstGeom prst="circularArrow">
          <a:avLst>
            <a:gd name="adj1" fmla="val 8242"/>
            <a:gd name="adj2" fmla="val 575559"/>
            <a:gd name="adj3" fmla="val 16859106"/>
            <a:gd name="adj4" fmla="val 14965335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vrundet rektangel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0" name="Undertit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AB0B8-6BD6-4ECF-8241-E5569EE97B29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705AE-0FE5-4CA5-B560-9AB8295BDF3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AB0B8-6BD6-4ECF-8241-E5569EE97B29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705AE-0FE5-4CA5-B560-9AB8295BDF3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AB0B8-6BD6-4ECF-8241-E5569EE97B29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705AE-0FE5-4CA5-B560-9AB8295BDF3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vrundet rektangel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0" name="Undertit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5AA3-8490-4427-8594-FA1ED56E91D2}" type="datetimeFigureOut">
              <a:rPr lang="nb-NO" smtClean="0">
                <a:solidFill>
                  <a:srgbClr val="DBF5F9">
                    <a:shade val="90000"/>
                  </a:srgbClr>
                </a:solidFill>
              </a:rPr>
              <a:pPr/>
              <a:t>17.02.2016</a:t>
            </a:fld>
            <a:endParaRPr lang="nb-NO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9B61D-D026-452E-894E-B95E6AAB4A95}" type="slidenum">
              <a:rPr lang="nb-NO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nb-NO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5AA3-8490-4427-8594-FA1ED56E91D2}" type="datetimeFigureOut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17.02.2016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9B61D-D026-452E-894E-B95E6AAB4A95}" type="slidenum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vrundet rektangel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vrundet rektangel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5AA3-8490-4427-8594-FA1ED56E91D2}" type="datetimeFigureOut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17.02.2016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9B61D-D026-452E-894E-B95E6AAB4A95}" type="slidenum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5AA3-8490-4427-8594-FA1ED56E91D2}" type="datetimeFigureOut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17.02.2016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9B61D-D026-452E-894E-B95E6AAB4A95}" type="slidenum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5AA3-8490-4427-8594-FA1ED56E91D2}" type="datetimeFigureOut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17.02.2016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9B61D-D026-452E-894E-B95E6AAB4A95}" type="slidenum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5AA3-8490-4427-8594-FA1ED56E91D2}" type="datetimeFigureOut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17.02.2016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9B61D-D026-452E-894E-B95E6AAB4A95}" type="slidenum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5AA3-8490-4427-8594-FA1ED56E91D2}" type="datetimeFigureOut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17.02.2016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9B61D-D026-452E-894E-B95E6AAB4A95}" type="slidenum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5AA3-8490-4427-8594-FA1ED56E91D2}" type="datetimeFigureOut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17.02.2016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9B61D-D026-452E-894E-B95E6AAB4A95}" type="slidenum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AB0B8-6BD6-4ECF-8241-E5569EE97B29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705AE-0FE5-4CA5-B560-9AB8295BDF3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vrund ett hjørne i rektangel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5AA3-8490-4427-8594-FA1ED56E91D2}" type="datetimeFigureOut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17.02.2016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9B61D-D026-452E-894E-B95E6AAB4A95}" type="slidenum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5AA3-8490-4427-8594-FA1ED56E91D2}" type="datetimeFigureOut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17.02.2016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9B61D-D026-452E-894E-B95E6AAB4A95}" type="slidenum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5AA3-8490-4427-8594-FA1ED56E91D2}" type="datetimeFigureOut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17.02.2016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9B61D-D026-452E-894E-B95E6AAB4A95}" type="slidenum">
              <a:rPr lang="nb-NO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nb-NO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vrundet rektangel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vrundet rektangel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AB0B8-6BD6-4ECF-8241-E5569EE97B29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705AE-0FE5-4CA5-B560-9AB8295BDF3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AB0B8-6BD6-4ECF-8241-E5569EE97B29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705AE-0FE5-4CA5-B560-9AB8295BDF3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AB0B8-6BD6-4ECF-8241-E5569EE97B29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705AE-0FE5-4CA5-B560-9AB8295BDF3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AB0B8-6BD6-4ECF-8241-E5569EE97B29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705AE-0FE5-4CA5-B560-9AB8295BDF3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AB0B8-6BD6-4ECF-8241-E5569EE97B29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705AE-0FE5-4CA5-B560-9AB8295BDF3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AB0B8-6BD6-4ECF-8241-E5569EE97B29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705AE-0FE5-4CA5-B560-9AB8295BDF3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vrund ett hjørne i rektangel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AB0B8-6BD6-4ECF-8241-E5569EE97B29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705AE-0FE5-4CA5-B560-9AB8295BDF3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vrundet rektangel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lassholder for tittel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5" name="Plassholder for dato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4AB0B8-6BD6-4ECF-8241-E5569EE97B29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18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E705AE-0FE5-4CA5-B560-9AB8295BDF31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vrundet rektangel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lassholder for tittel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5" name="Plassholder for dato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4AB0B8-6BD6-4ECF-8241-E5569EE97B29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18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E705AE-0FE5-4CA5-B560-9AB8295BDF31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nb-NO" dirty="0" smtClean="0">
                <a:solidFill>
                  <a:srgbClr val="7030A0"/>
                </a:solidFill>
              </a:rPr>
              <a:t>Oppfølging av kompetansestrategi…</a:t>
            </a:r>
            <a:endParaRPr lang="nb-NO" dirty="0">
              <a:solidFill>
                <a:srgbClr val="7030A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nb-NO" dirty="0" smtClean="0">
                <a:solidFill>
                  <a:srgbClr val="7030A0"/>
                </a:solidFill>
              </a:rPr>
              <a:t>Bruk av resultatledelse i arbeidet med</a:t>
            </a:r>
          </a:p>
          <a:p>
            <a:pPr algn="ctr"/>
            <a:r>
              <a:rPr lang="nb-NO" dirty="0" smtClean="0">
                <a:solidFill>
                  <a:srgbClr val="7030A0"/>
                </a:solidFill>
              </a:rPr>
              <a:t> Kompetanse for Mangfold </a:t>
            </a:r>
          </a:p>
          <a:p>
            <a:pPr algn="ctr"/>
            <a:endParaRPr lang="nb-NO" dirty="0" smtClean="0">
              <a:solidFill>
                <a:srgbClr val="7030A0"/>
              </a:solidFill>
            </a:endParaRPr>
          </a:p>
          <a:p>
            <a:pPr algn="ctr"/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sz="1400" dirty="0" smtClean="0">
                <a:solidFill>
                  <a:srgbClr val="7030A0"/>
                </a:solidFill>
              </a:rPr>
              <a:t>Tiller 9. og 10. februar 2016 </a:t>
            </a:r>
            <a:endParaRPr lang="nb-NO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3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VÅGE…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85797" y="1102635"/>
            <a:ext cx="5583766" cy="4187825"/>
          </a:xfrm>
        </p:spPr>
      </p:pic>
    </p:spTree>
    <p:extLst>
      <p:ext uri="{BB962C8B-B14F-4D97-AF65-F5344CB8AC3E}">
        <p14:creationId xmlns:p14="http://schemas.microsoft.com/office/powerpoint/2010/main" xmlns="" val="6678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0" dirty="0" smtClean="0">
                <a:solidFill>
                  <a:srgbClr val="7030A0"/>
                </a:solidFill>
                <a:effectLst/>
              </a:rPr>
              <a:t>POSITIV NYSGJERRIGHET</a:t>
            </a:r>
            <a:endParaRPr lang="nb-NO" b="0" dirty="0">
              <a:solidFill>
                <a:srgbClr val="7030A0"/>
              </a:solidFill>
              <a:effectLst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530225"/>
            <a:ext cx="7056784" cy="4865483"/>
          </a:xfrm>
        </p:spPr>
      </p:pic>
    </p:spTree>
    <p:extLst>
      <p:ext uri="{BB962C8B-B14F-4D97-AF65-F5344CB8AC3E}">
        <p14:creationId xmlns:p14="http://schemas.microsoft.com/office/powerpoint/2010/main" xmlns="" val="42785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rgbClr val="7030A0"/>
                </a:solidFill>
              </a:rPr>
              <a:t>KICK-OFF</a:t>
            </a:r>
            <a:endParaRPr lang="nb-NO" dirty="0">
              <a:solidFill>
                <a:srgbClr val="7030A0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1042" name="Picture 18" descr="C:\Users\ann.rosset\AppData\Local\Microsoft\Windows\Temporary Internet Files\Content.IE5\PPVZ1K0C\people-309097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04987"/>
            <a:ext cx="60960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69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2150000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874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4400" dirty="0" smtClean="0">
                <a:solidFill>
                  <a:srgbClr val="7030A0"/>
                </a:solidFill>
              </a:rPr>
              <a:t>RESULTATLEDELSE</a:t>
            </a:r>
            <a:endParaRPr lang="nb-NO" sz="4400" dirty="0">
              <a:solidFill>
                <a:srgbClr val="7030A0"/>
              </a:solidFill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 smtClean="0"/>
              <a:t>Strategiske veivalg</a:t>
            </a:r>
          </a:p>
          <a:p>
            <a:r>
              <a:rPr lang="nb-NO" dirty="0" smtClean="0"/>
              <a:t>Fokus og beste praksis		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Resultatet finner vi igjen hos barna		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13" y="1719210"/>
            <a:ext cx="3930650" cy="294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716984"/>
            <a:ext cx="3930650" cy="295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31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b="0" dirty="0" smtClean="0">
                <a:solidFill>
                  <a:srgbClr val="7030A0"/>
                </a:solidFill>
                <a:effectLst/>
              </a:rPr>
              <a:t>VERKTØY FOR Å DRIVE KOMPETANSE FOR MANGFOLD FRAMOVER</a:t>
            </a:r>
            <a:endParaRPr lang="nb-NO" b="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Strategisk tenkning og veivalg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Myndiggjorte</a:t>
            </a:r>
            <a:r>
              <a:rPr lang="nb-NO" dirty="0" smtClean="0"/>
              <a:t> medarbeidere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Systematisk oppfølging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Konstruktive tilbakemelding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495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600" dirty="0" smtClean="0">
                <a:solidFill>
                  <a:srgbClr val="7030A0"/>
                </a:solidFill>
              </a:rPr>
              <a:t>Resultatledelse; verktøy for kompetanseutvikling</a:t>
            </a:r>
            <a:endParaRPr lang="nb-NO" sz="3600" dirty="0">
              <a:solidFill>
                <a:srgbClr val="7030A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646625634"/>
              </p:ext>
            </p:extLst>
          </p:nvPr>
        </p:nvGraphicFramePr>
        <p:xfrm>
          <a:off x="755576" y="1628801"/>
          <a:ext cx="7560840" cy="46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738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solidFill>
                  <a:srgbClr val="7030A0"/>
                </a:solidFill>
              </a:rPr>
              <a:t>FOKUS-OMRÅDE</a:t>
            </a:r>
          </a:p>
          <a:p>
            <a:endParaRPr lang="nb-NO" sz="4000" dirty="0">
              <a:solidFill>
                <a:srgbClr val="7030A0"/>
              </a:solidFill>
            </a:endParaRPr>
          </a:p>
          <a:p>
            <a:r>
              <a:rPr lang="nb-NO" sz="2800" dirty="0" smtClean="0">
                <a:solidFill>
                  <a:srgbClr val="7030A0"/>
                </a:solidFill>
              </a:rPr>
              <a:t>FORELDRE-SAMARBEID</a:t>
            </a:r>
          </a:p>
          <a:p>
            <a:endParaRPr lang="nb-NO" sz="4000" dirty="0">
              <a:solidFill>
                <a:srgbClr val="7030A0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b-NO" dirty="0" smtClean="0"/>
              <a:t>Bedre kommunikasjon med enkeltforeldre</a:t>
            </a:r>
          </a:p>
          <a:p>
            <a:pPr marL="0" indent="0">
              <a:buNone/>
            </a:pPr>
            <a:endParaRPr lang="nb-NO" dirty="0"/>
          </a:p>
          <a:p>
            <a:pPr>
              <a:buFontTx/>
              <a:buChar char="-"/>
            </a:pPr>
            <a:r>
              <a:rPr lang="nb-NO" dirty="0" smtClean="0"/>
              <a:t>Kommunikasjon med foreldre ved henting og </a:t>
            </a:r>
            <a:r>
              <a:rPr lang="nb-NO" dirty="0" err="1" smtClean="0"/>
              <a:t>bringing</a:t>
            </a:r>
            <a:endParaRPr lang="nb-NO" dirty="0" smtClean="0"/>
          </a:p>
          <a:p>
            <a:pPr>
              <a:buFontTx/>
              <a:buChar char="-"/>
            </a:pPr>
            <a:endParaRPr lang="nb-NO" dirty="0"/>
          </a:p>
          <a:p>
            <a:pPr>
              <a:buFontTx/>
              <a:buChar char="-"/>
            </a:pPr>
            <a:r>
              <a:rPr lang="nb-NO" dirty="0" smtClean="0"/>
              <a:t>Kommunikasjon i garderobesituasjon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82772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b-NO" sz="4400" dirty="0" smtClean="0">
                <a:solidFill>
                  <a:srgbClr val="7030A0"/>
                </a:solidFill>
              </a:rPr>
              <a:t>STANDARD</a:t>
            </a:r>
          </a:p>
          <a:p>
            <a:endParaRPr lang="nb-NO" sz="4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b-NO" sz="4000" dirty="0" smtClean="0"/>
              <a:t> </a:t>
            </a:r>
            <a:r>
              <a:rPr lang="nb-NO" sz="4000" dirty="0"/>
              <a:t>Mål for fokusområde</a:t>
            </a:r>
          </a:p>
          <a:p>
            <a:endParaRPr lang="nb-NO" sz="4400" dirty="0">
              <a:solidFill>
                <a:srgbClr val="7030A0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Integrere barnet i det sosiale og kulturelle fellesskapet</a:t>
            </a:r>
          </a:p>
          <a:p>
            <a:endParaRPr lang="nb-NO" dirty="0"/>
          </a:p>
          <a:p>
            <a:r>
              <a:rPr lang="nb-NO" dirty="0" smtClean="0"/>
              <a:t>Støtte barnets helhetlige utvikling basert på egne forutsetninger</a:t>
            </a:r>
          </a:p>
          <a:p>
            <a:endParaRPr lang="nb-NO" dirty="0"/>
          </a:p>
          <a:p>
            <a:r>
              <a:rPr lang="nb-NO" dirty="0" smtClean="0"/>
              <a:t>Støtte dobbel kulturtilhørighet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6267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sz="6600" dirty="0" smtClean="0">
                <a:solidFill>
                  <a:srgbClr val="7030A0"/>
                </a:solidFill>
              </a:rPr>
              <a:t>BESTE </a:t>
            </a:r>
          </a:p>
          <a:p>
            <a:pPr marL="0" indent="0">
              <a:buNone/>
            </a:pPr>
            <a:endParaRPr lang="nb-NO" sz="6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b-NO" sz="6600" dirty="0" smtClean="0">
                <a:solidFill>
                  <a:srgbClr val="7030A0"/>
                </a:solidFill>
              </a:rPr>
              <a:t>PRAKSIS</a:t>
            </a:r>
          </a:p>
          <a:p>
            <a:pPr marL="0" indent="0">
              <a:buNone/>
            </a:pPr>
            <a:endParaRPr lang="nb-NO" sz="6600" dirty="0">
              <a:solidFill>
                <a:srgbClr val="7030A0"/>
              </a:solidFill>
            </a:endParaRPr>
          </a:p>
          <a:p>
            <a:r>
              <a:rPr lang="nb-NO" sz="4000" dirty="0" smtClean="0"/>
              <a:t> </a:t>
            </a:r>
            <a:r>
              <a:rPr lang="nb-NO" sz="4000" dirty="0"/>
              <a:t>Hva må jeg som voksen gjøre for å oppnå standard for fokusområde</a:t>
            </a:r>
          </a:p>
          <a:p>
            <a:endParaRPr lang="nb-NO" sz="4000" dirty="0"/>
          </a:p>
          <a:p>
            <a:r>
              <a:rPr lang="nb-NO" sz="4000" dirty="0"/>
              <a:t>Når beste praksis er utarbeidet, starter vi avklaringssamtaler.</a:t>
            </a:r>
          </a:p>
          <a:p>
            <a:pPr marL="0" indent="0">
              <a:buNone/>
            </a:pPr>
            <a:endParaRPr lang="nb-NO" sz="6600" dirty="0">
              <a:solidFill>
                <a:srgbClr val="7030A0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nb-NO" dirty="0" smtClean="0"/>
          </a:p>
          <a:p>
            <a:r>
              <a:rPr lang="nb-NO" dirty="0" smtClean="0"/>
              <a:t>Vise positiv nysgjerrighet på likheter og ulikheter</a:t>
            </a:r>
          </a:p>
          <a:p>
            <a:endParaRPr lang="nb-NO" dirty="0" smtClean="0"/>
          </a:p>
          <a:p>
            <a:r>
              <a:rPr lang="nb-NO" dirty="0" err="1" smtClean="0"/>
              <a:t>Inntone</a:t>
            </a:r>
            <a:r>
              <a:rPr lang="nb-NO" dirty="0" smtClean="0"/>
              <a:t> meg på hver enkelt forelder i bringe- og hentesituasjon</a:t>
            </a:r>
          </a:p>
          <a:p>
            <a:endParaRPr lang="nb-NO" dirty="0" smtClean="0"/>
          </a:p>
          <a:p>
            <a:r>
              <a:rPr lang="nb-NO" dirty="0" smtClean="0"/>
              <a:t>Være bevisst på hvordan jeg kommuniserer. </a:t>
            </a:r>
            <a:r>
              <a:rPr lang="nb-NO" smtClean="0"/>
              <a:t>Gi tydelige beskjeder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r>
              <a:rPr lang="nb-NO" dirty="0" smtClean="0"/>
              <a:t>Vise positiv interesse for de ulike kulturene</a:t>
            </a:r>
          </a:p>
          <a:p>
            <a:endParaRPr lang="nb-NO" dirty="0" smtClean="0"/>
          </a:p>
          <a:p>
            <a:r>
              <a:rPr lang="nb-NO" dirty="0" smtClean="0"/>
              <a:t>Bruke bilder fra dagens aktiviteter som utgangspunkt for samtale</a:t>
            </a:r>
          </a:p>
          <a:p>
            <a:endParaRPr lang="nb-NO" dirty="0" smtClean="0"/>
          </a:p>
          <a:p>
            <a:r>
              <a:rPr lang="nb-NO" dirty="0" err="1" smtClean="0"/>
              <a:t>Inntone</a:t>
            </a:r>
            <a:r>
              <a:rPr lang="nb-NO" dirty="0" smtClean="0"/>
              <a:t> meg og være positiv nysgjerrig på familienes kultur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630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349</TotalTime>
  <Words>301</Words>
  <Application>Microsoft Office PowerPoint</Application>
  <PresentationFormat>Skjermfremvisning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3" baseType="lpstr">
      <vt:lpstr>Aspekt</vt:lpstr>
      <vt:lpstr>1_Aspekt</vt:lpstr>
      <vt:lpstr>Oppfølging av kompetansestrategi…</vt:lpstr>
      <vt:lpstr>KICK-OFF</vt:lpstr>
      <vt:lpstr>Lysbilde 3</vt:lpstr>
      <vt:lpstr>RESULTATLEDELSE</vt:lpstr>
      <vt:lpstr>VERKTØY FOR Å DRIVE KOMPETANSE FOR MANGFOLD FRAMOVER</vt:lpstr>
      <vt:lpstr>Resultatledelse; verktøy for kompetanseutvikling</vt:lpstr>
      <vt:lpstr>Lysbilde 7</vt:lpstr>
      <vt:lpstr>Lysbilde 8</vt:lpstr>
      <vt:lpstr>Lysbilde 9</vt:lpstr>
      <vt:lpstr>VÅGE…</vt:lpstr>
      <vt:lpstr>POSITIV NYSGJERRIGHET</vt:lpstr>
    </vt:vector>
  </TitlesOfParts>
  <Company>Oppdal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ann.rosset</dc:creator>
  <cp:lastModifiedBy>nio</cp:lastModifiedBy>
  <cp:revision>16</cp:revision>
  <dcterms:created xsi:type="dcterms:W3CDTF">2016-02-02T11:19:12Z</dcterms:created>
  <dcterms:modified xsi:type="dcterms:W3CDTF">2016-02-17T08:43:50Z</dcterms:modified>
</cp:coreProperties>
</file>